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61" r:id="rId2"/>
    <p:sldId id="258" r:id="rId3"/>
    <p:sldId id="259" r:id="rId4"/>
    <p:sldId id="260" r:id="rId5"/>
    <p:sldId id="256" r:id="rId6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24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5070" autoAdjust="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2324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E7E59842-CED4-4C59-AF3D-4AD6593358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CDCC653-073E-4219-B8DA-3D7DBA5EF57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AFB9FFA-780C-461A-9578-A6791A52688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E781CAFC-C2D8-479D-A0D9-347B380BDCA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FA013481-2778-4FC9-8D0B-4AE921140C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D79B037-F14F-4F68-8D9E-F75D2A72E30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64ED437-BF5F-4111-B859-BB67AC63CC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D9B506B-8609-4A30-95FB-573484CE3F7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zervirano mjesto slike slajda 1">
            <a:extLst>
              <a:ext uri="{FF2B5EF4-FFF2-40B4-BE49-F238E27FC236}">
                <a16:creationId xmlns:a16="http://schemas.microsoft.com/office/drawing/2014/main" id="{F2B55A9A-2BFA-45CD-8020-2CAC37686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Rezervirano mjesto bilježaka 2">
            <a:extLst>
              <a:ext uri="{FF2B5EF4-FFF2-40B4-BE49-F238E27FC236}">
                <a16:creationId xmlns:a16="http://schemas.microsoft.com/office/drawing/2014/main" id="{26278EBE-A0B9-406A-8681-67CC7858F7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 altLang="sr-Latn-RS"/>
          </a:p>
        </p:txBody>
      </p:sp>
      <p:sp>
        <p:nvSpPr>
          <p:cNvPr id="10244" name="Rezervirano mjesto broja slajda 3">
            <a:extLst>
              <a:ext uri="{FF2B5EF4-FFF2-40B4-BE49-F238E27FC236}">
                <a16:creationId xmlns:a16="http://schemas.microsoft.com/office/drawing/2014/main" id="{E09CEB05-7B26-49FD-934E-C7764DDBE4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DF3DC2-F266-4311-A0F6-A8E44D6C0AF1}" type="slidenum">
              <a:rPr lang="hr-HR" altLang="sr-Latn-RS">
                <a:latin typeface="Calibri" panose="020F0502020204030204" pitchFamily="34" charset="0"/>
              </a:rPr>
              <a:pPr/>
              <a:t>2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CF27D98-F1D4-4C85-AA8A-563D49FF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34CBDF-7017-4006-BCED-FFEAD3EDB71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2B97246-2F66-49B2-8CA0-7A5917392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2F25315A-2DB5-4041-A82F-9CAEC543B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36C9C-40CF-469C-9410-3310B42FEB0C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0B4FB524-6CF6-4FED-AE57-BBC8C769D3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509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838E2DF-A44C-4B15-9ABA-EE6CD616B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7DD9B-6DF7-4AE4-B70D-D2152E9A989E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DDA9C99-18DC-4131-AF08-C76E1DF0E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3B4C5A0-1188-46C4-8736-1D8D5D97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C2DB9D-D5FD-4DD7-A2F5-823960C3F11E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94081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48FD3433-000A-44C8-A46E-C8A48D3A6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723DF-1A97-47AE-B57A-F2483E640AD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41553D8-DF4A-476F-9A41-DDED62BCB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CDA1769-66EA-4AFE-9A6C-66779EBDE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4497E3-A501-413C-9EF4-BD887BBC504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9045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BE61CC0-F673-4597-B339-2B5523878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06385-96FA-4ECA-A9EB-8251146AE42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9E8EA73-83D2-4855-B7A0-1BFBE69B3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FAAEC06-55F7-434D-AAA6-02A4D3DB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4F2E2D-7B22-4520-A917-11857297F02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02472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A4ADDA4-1DD1-4CB6-8AA1-29FD016AF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F4A358-EA87-4FCE-9148-8DE6F3DD4BE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3DAB6FC-9E09-4103-81B7-6867B5A27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E924165-175E-4971-BCC1-E75B45E76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AE66F-FB94-4577-8788-0810FD38775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14122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AA4A3A07-3DF1-47DD-ACAA-B62AFF73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D4D4A-395D-4CCD-A897-D390664D1FF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6A29B6A-A163-4295-B73A-9A392F34B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D569E4E-0818-4D74-A1DC-3BCDCF3E6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8552B-D03B-42C3-A02B-69B120904A7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57063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BB988379-8D8B-40CA-B9CF-39652F3E1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16DB2-7377-4CF5-A7EA-6CA7FD2EA77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664454A5-1CF2-469E-A590-11F473F10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0ECB35F7-A7EB-4AE5-B463-9DCC501F3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795B5C-CE7F-4B82-87F0-0619B83BF7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87768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A84AF90A-D957-449E-AC2E-86B9EC1DA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CC2BA-31DB-4728-AB8F-B206888DEF2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CD4E6761-D59F-4A7A-B9CA-475F2E1C3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9E306062-9613-4E31-8DF9-D3FCB9E9C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46D464-EA8A-4FD0-9E0F-FB01C0DF7D0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6712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zervirano mjesto datuma 1">
            <a:extLst>
              <a:ext uri="{FF2B5EF4-FFF2-40B4-BE49-F238E27FC236}">
                <a16:creationId xmlns:a16="http://schemas.microsoft.com/office/drawing/2014/main" id="{28271071-FB06-41D0-B452-A299A84A2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EF5B82-FFFC-43AB-B43E-20A9AD57F2E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2">
            <a:extLst>
              <a:ext uri="{FF2B5EF4-FFF2-40B4-BE49-F238E27FC236}">
                <a16:creationId xmlns:a16="http://schemas.microsoft.com/office/drawing/2014/main" id="{57BCC138-8B67-46BD-B9CA-DCE8B970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3">
            <a:extLst>
              <a:ext uri="{FF2B5EF4-FFF2-40B4-BE49-F238E27FC236}">
                <a16:creationId xmlns:a16="http://schemas.microsoft.com/office/drawing/2014/main" id="{1A614FC0-5A09-4155-9D39-427CA0DEF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3B61A8-1B31-4272-8683-6B138190798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02667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D3D2EF26-7805-4EB6-940C-28B9E80C7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B46434-0EB7-4C72-B757-E648C0CAFBA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C4BAB0A-575E-4C5F-A12E-1BBA4A09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C7D42C61-08DA-4B52-980C-DEDF8075E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4E4B2-2F7B-4F5E-A969-13C4A43B77B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82037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C35D10E-D729-4C55-A125-745103B53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19DED2-D855-421E-A135-88D27553EE9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4168847A-079C-4DAE-A89F-02291C74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E3D7565-3AE7-4AFE-8EBD-4D6D36A02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7A9F76-84CA-4A75-9E48-372C690C1B8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4339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zervirano mjesto naslova 1">
            <a:extLst>
              <a:ext uri="{FF2B5EF4-FFF2-40B4-BE49-F238E27FC236}">
                <a16:creationId xmlns:a16="http://schemas.microsoft.com/office/drawing/2014/main" id="{937D6FAB-7F72-426B-9EFE-AD9436C6A06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1027" name="Rezervirano mjesto teksta 2">
            <a:extLst>
              <a:ext uri="{FF2B5EF4-FFF2-40B4-BE49-F238E27FC236}">
                <a16:creationId xmlns:a16="http://schemas.microsoft.com/office/drawing/2014/main" id="{42687D8D-85C2-453E-A5D3-F7FA5636C43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0702A77-2D08-46C3-A7BF-1CF998AAD3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515A7CE-6838-45EB-8381-F050FBD2954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B95A83A-D378-42BE-9209-821FDB8755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AE52747-6893-42B8-A0E8-B3E6A89FA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D23081A-9A6A-43A5-80D0-E64F6B8750B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84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ubtitle 2">
            <a:extLst>
              <a:ext uri="{FF2B5EF4-FFF2-40B4-BE49-F238E27FC236}">
                <a16:creationId xmlns:a16="http://schemas.microsoft.com/office/drawing/2014/main" id="{8F8CD3A1-9FE5-42F7-B8A6-082F23B0D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4230" y="2379945"/>
            <a:ext cx="6400800" cy="3133682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3.3. Međusobni položaj dviju kružnica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6C69591-02FB-4B91-A4F2-D40B993A25E9}"/>
              </a:ext>
            </a:extLst>
          </p:cNvPr>
          <p:cNvSpPr txBox="1">
            <a:spLocks/>
          </p:cNvSpPr>
          <p:nvPr/>
        </p:nvSpPr>
        <p:spPr bwMode="auto">
          <a:xfrm>
            <a:off x="2658919" y="1629097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3. GEOMETRIJA U RAVNINI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niOkvir 11">
            <a:extLst>
              <a:ext uri="{FF2B5EF4-FFF2-40B4-BE49-F238E27FC236}">
                <a16:creationId xmlns:a16="http://schemas.microsoft.com/office/drawing/2014/main" id="{58F1DA96-21C6-4D94-AFE3-5EF53E6B3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5675" y="2265363"/>
            <a:ext cx="44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62486499-FDA7-423D-BC8F-9CDC7BDB0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61300" y="3973513"/>
            <a:ext cx="444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sp>
        <p:nvSpPr>
          <p:cNvPr id="5124" name="TekstniOkvir 2">
            <a:extLst>
              <a:ext uri="{FF2B5EF4-FFF2-40B4-BE49-F238E27FC236}">
                <a16:creationId xmlns:a16="http://schemas.microsoft.com/office/drawing/2014/main" id="{5CB70482-47DE-4714-80BB-1FC9A4F44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79400"/>
            <a:ext cx="54800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Kružnice </a:t>
            </a:r>
            <a:r>
              <a:rPr lang="hr-HR" altLang="sr-Latn-RS" b="1"/>
              <a:t>nemaju</a:t>
            </a:r>
            <a:r>
              <a:rPr lang="hr-HR" altLang="sr-Latn-RS"/>
              <a:t> zajedničkih točaka – </a:t>
            </a:r>
            <a:r>
              <a:rPr lang="hr-HR" altLang="sr-Latn-RS" b="1"/>
              <a:t>ne sijeku se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2BB85443-8069-4B70-9A67-1C90BD7F9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0" y="2371725"/>
            <a:ext cx="4445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S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7" name="Elipsa 6">
            <a:extLst>
              <a:ext uri="{FF2B5EF4-FFF2-40B4-BE49-F238E27FC236}">
                <a16:creationId xmlns:a16="http://schemas.microsoft.com/office/drawing/2014/main" id="{B4174330-5D4E-4C7F-879D-EF285DD89ED7}"/>
              </a:ext>
            </a:extLst>
          </p:cNvPr>
          <p:cNvSpPr/>
          <p:nvPr/>
        </p:nvSpPr>
        <p:spPr>
          <a:xfrm>
            <a:off x="1481138" y="2506663"/>
            <a:ext cx="1003300" cy="100330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52D6A155-3250-46FF-848D-44FFCF0C22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38" y="2882900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S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94B5198D-82A3-4A00-AB34-21BB486A2D29}"/>
              </a:ext>
            </a:extLst>
          </p:cNvPr>
          <p:cNvSpPr/>
          <p:nvPr/>
        </p:nvSpPr>
        <p:spPr>
          <a:xfrm>
            <a:off x="6640513" y="1319213"/>
            <a:ext cx="2006600" cy="2006600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" name="Elipsa 12">
            <a:extLst>
              <a:ext uri="{FF2B5EF4-FFF2-40B4-BE49-F238E27FC236}">
                <a16:creationId xmlns:a16="http://schemas.microsoft.com/office/drawing/2014/main" id="{10305A7A-35E3-45A9-B830-5BFB91C87736}"/>
              </a:ext>
            </a:extLst>
          </p:cNvPr>
          <p:cNvSpPr/>
          <p:nvPr/>
        </p:nvSpPr>
        <p:spPr>
          <a:xfrm>
            <a:off x="7645400" y="3538538"/>
            <a:ext cx="1003300" cy="1003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Elipsa 15">
            <a:extLst>
              <a:ext uri="{FF2B5EF4-FFF2-40B4-BE49-F238E27FC236}">
                <a16:creationId xmlns:a16="http://schemas.microsoft.com/office/drawing/2014/main" id="{01875409-FAF1-4192-8822-64B7298D66AC}"/>
              </a:ext>
            </a:extLst>
          </p:cNvPr>
          <p:cNvSpPr/>
          <p:nvPr/>
        </p:nvSpPr>
        <p:spPr>
          <a:xfrm>
            <a:off x="3492500" y="2081213"/>
            <a:ext cx="2809875" cy="2809875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6A6DC905-173C-470D-A783-BE59A25131CF}"/>
              </a:ext>
            </a:extLst>
          </p:cNvPr>
          <p:cNvSpPr/>
          <p:nvPr/>
        </p:nvSpPr>
        <p:spPr>
          <a:xfrm>
            <a:off x="4864100" y="344805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8" name="TekstniOkvir 17">
            <a:extLst>
              <a:ext uri="{FF2B5EF4-FFF2-40B4-BE49-F238E27FC236}">
                <a16:creationId xmlns:a16="http://schemas.microsoft.com/office/drawing/2014/main" id="{318EEB77-9882-44F3-A14F-1802486F0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663" y="312102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19" name="Elipsa 18">
            <a:extLst>
              <a:ext uri="{FF2B5EF4-FFF2-40B4-BE49-F238E27FC236}">
                <a16:creationId xmlns:a16="http://schemas.microsoft.com/office/drawing/2014/main" id="{8106E1FF-7032-4D3B-A0FE-CE2CBDB46009}"/>
              </a:ext>
            </a:extLst>
          </p:cNvPr>
          <p:cNvSpPr/>
          <p:nvPr/>
        </p:nvSpPr>
        <p:spPr>
          <a:xfrm>
            <a:off x="4394200" y="2982913"/>
            <a:ext cx="1003300" cy="10033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78F59FCB-6132-4C9F-A25F-DF8AA6B706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7438" y="312102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53C452EB-A12C-4ECF-8F40-299BD0495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8900" y="1511300"/>
            <a:ext cx="50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k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5E73AF61-5484-4A00-9C5E-1766297AF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2800" y="2209800"/>
            <a:ext cx="508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k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cxnSp>
        <p:nvCxnSpPr>
          <p:cNvPr id="25" name="Ravni poveznik 24">
            <a:extLst>
              <a:ext uri="{FF2B5EF4-FFF2-40B4-BE49-F238E27FC236}">
                <a16:creationId xmlns:a16="http://schemas.microsoft.com/office/drawing/2014/main" id="{040D5231-7ED8-4033-AE69-4112CA7A3F78}"/>
              </a:ext>
            </a:extLst>
          </p:cNvPr>
          <p:cNvCxnSpPr/>
          <p:nvPr/>
        </p:nvCxnSpPr>
        <p:spPr>
          <a:xfrm rot="16200000" flipH="1">
            <a:off x="1687513" y="2693987"/>
            <a:ext cx="952500" cy="9493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lipsa 4">
            <a:extLst>
              <a:ext uri="{FF2B5EF4-FFF2-40B4-BE49-F238E27FC236}">
                <a16:creationId xmlns:a16="http://schemas.microsoft.com/office/drawing/2014/main" id="{6A2D861B-BD8E-4927-B349-C31034B5DD95}"/>
              </a:ext>
            </a:extLst>
          </p:cNvPr>
          <p:cNvSpPr/>
          <p:nvPr/>
        </p:nvSpPr>
        <p:spPr>
          <a:xfrm>
            <a:off x="1638300" y="264795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27" name="Ravni poveznik 26">
            <a:extLst>
              <a:ext uri="{FF2B5EF4-FFF2-40B4-BE49-F238E27FC236}">
                <a16:creationId xmlns:a16="http://schemas.microsoft.com/office/drawing/2014/main" id="{81B788AD-9C7F-401A-A12B-926B7F2A2DA2}"/>
              </a:ext>
            </a:extLst>
          </p:cNvPr>
          <p:cNvCxnSpPr/>
          <p:nvPr/>
        </p:nvCxnSpPr>
        <p:spPr>
          <a:xfrm rot="16200000" flipH="1">
            <a:off x="1989138" y="2995613"/>
            <a:ext cx="360362" cy="36036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ipsa 7">
            <a:extLst>
              <a:ext uri="{FF2B5EF4-FFF2-40B4-BE49-F238E27FC236}">
                <a16:creationId xmlns:a16="http://schemas.microsoft.com/office/drawing/2014/main" id="{2126F1BA-7EED-4C07-9C05-32EE3CFFF43A}"/>
              </a:ext>
            </a:extLst>
          </p:cNvPr>
          <p:cNvSpPr/>
          <p:nvPr/>
        </p:nvSpPr>
        <p:spPr>
          <a:xfrm>
            <a:off x="1951038" y="295910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5351C1EF-8E34-4C2A-A664-30B549ED4F36}"/>
              </a:ext>
            </a:extLst>
          </p:cNvPr>
          <p:cNvSpPr/>
          <p:nvPr/>
        </p:nvSpPr>
        <p:spPr>
          <a:xfrm>
            <a:off x="333375" y="1327150"/>
            <a:ext cx="2686050" cy="2716213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4" name="Desna vitičasta zagrada 33">
            <a:extLst>
              <a:ext uri="{FF2B5EF4-FFF2-40B4-BE49-F238E27FC236}">
                <a16:creationId xmlns:a16="http://schemas.microsoft.com/office/drawing/2014/main" id="{E1D61122-A13D-49DE-AD59-A7FEE5AC2D02}"/>
              </a:ext>
            </a:extLst>
          </p:cNvPr>
          <p:cNvSpPr/>
          <p:nvPr/>
        </p:nvSpPr>
        <p:spPr>
          <a:xfrm rot="-2700000">
            <a:off x="2189163" y="2395538"/>
            <a:ext cx="71437" cy="1355725"/>
          </a:xfrm>
          <a:prstGeom prst="rightBrace">
            <a:avLst>
              <a:gd name="adj1" fmla="val 115331"/>
              <a:gd name="adj2" fmla="val 42471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30777972-538A-4C39-B06C-42862A59B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2775" y="3167063"/>
            <a:ext cx="444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r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sp>
        <p:nvSpPr>
          <p:cNvPr id="37" name="Desna vitičasta zagrada 36">
            <a:extLst>
              <a:ext uri="{FF2B5EF4-FFF2-40B4-BE49-F238E27FC236}">
                <a16:creationId xmlns:a16="http://schemas.microsoft.com/office/drawing/2014/main" id="{F53BAD32-D360-4BE0-89CF-58968B1B78A0}"/>
              </a:ext>
            </a:extLst>
          </p:cNvPr>
          <p:cNvSpPr/>
          <p:nvPr/>
        </p:nvSpPr>
        <p:spPr>
          <a:xfrm rot="18917579" flipH="1">
            <a:off x="2068513" y="2974975"/>
            <a:ext cx="79375" cy="520700"/>
          </a:xfrm>
          <a:prstGeom prst="rightBrace">
            <a:avLst>
              <a:gd name="adj1" fmla="val 99101"/>
              <a:gd name="adj2" fmla="val 52028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695D8ADA-0B93-4307-8E2D-A0F206411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771775"/>
            <a:ext cx="4445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r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40" name="TekstniOkvir 39">
            <a:extLst>
              <a:ext uri="{FF2B5EF4-FFF2-40B4-BE49-F238E27FC236}">
                <a16:creationId xmlns:a16="http://schemas.microsoft.com/office/drawing/2014/main" id="{E29F1FA0-053C-4441-A1D2-4C4C965EF3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800" y="441960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&lt; </a:t>
            </a:r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–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</a:t>
            </a:r>
          </a:p>
        </p:txBody>
      </p:sp>
      <p:cxnSp>
        <p:nvCxnSpPr>
          <p:cNvPr id="41" name="Ravni poveznik 40">
            <a:extLst>
              <a:ext uri="{FF2B5EF4-FFF2-40B4-BE49-F238E27FC236}">
                <a16:creationId xmlns:a16="http://schemas.microsoft.com/office/drawing/2014/main" id="{E791ACA6-DE35-4E10-82B6-25972409FEEE}"/>
              </a:ext>
            </a:extLst>
          </p:cNvPr>
          <p:cNvCxnSpPr>
            <a:endCxn id="16" idx="5"/>
          </p:cNvCxnSpPr>
          <p:nvPr/>
        </p:nvCxnSpPr>
        <p:spPr>
          <a:xfrm rot="16200000" flipH="1">
            <a:off x="4909344" y="3498056"/>
            <a:ext cx="987425" cy="9763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Ravni poveznik 41">
            <a:extLst>
              <a:ext uri="{FF2B5EF4-FFF2-40B4-BE49-F238E27FC236}">
                <a16:creationId xmlns:a16="http://schemas.microsoft.com/office/drawing/2014/main" id="{F021ECDD-60E9-4376-9572-842D09F41B14}"/>
              </a:ext>
            </a:extLst>
          </p:cNvPr>
          <p:cNvCxnSpPr>
            <a:endCxn id="19" idx="5"/>
          </p:cNvCxnSpPr>
          <p:nvPr/>
        </p:nvCxnSpPr>
        <p:spPr>
          <a:xfrm rot="16200000" flipH="1">
            <a:off x="4897438" y="3486150"/>
            <a:ext cx="357187" cy="347663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Desna vitičasta zagrada 42">
            <a:extLst>
              <a:ext uri="{FF2B5EF4-FFF2-40B4-BE49-F238E27FC236}">
                <a16:creationId xmlns:a16="http://schemas.microsoft.com/office/drawing/2014/main" id="{86CD1F4E-90BC-4CB7-8337-1FBA27D43DD5}"/>
              </a:ext>
            </a:extLst>
          </p:cNvPr>
          <p:cNvSpPr/>
          <p:nvPr/>
        </p:nvSpPr>
        <p:spPr>
          <a:xfrm rot="-2700000">
            <a:off x="5419725" y="3217863"/>
            <a:ext cx="66675" cy="1397000"/>
          </a:xfrm>
          <a:prstGeom prst="rightBrace">
            <a:avLst>
              <a:gd name="adj1" fmla="val 8333"/>
              <a:gd name="adj2" fmla="val 5235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4" name="TekstniOkvir 43">
            <a:extLst>
              <a:ext uri="{FF2B5EF4-FFF2-40B4-BE49-F238E27FC236}">
                <a16:creationId xmlns:a16="http://schemas.microsoft.com/office/drawing/2014/main" id="{857AF326-3ED5-464F-BAA8-74A7123C8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25" y="3624263"/>
            <a:ext cx="4445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r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sp>
        <p:nvSpPr>
          <p:cNvPr id="45" name="Desna vitičasta zagrada 44">
            <a:extLst>
              <a:ext uri="{FF2B5EF4-FFF2-40B4-BE49-F238E27FC236}">
                <a16:creationId xmlns:a16="http://schemas.microsoft.com/office/drawing/2014/main" id="{0D840D26-E9DD-432F-BC38-4F92329C9233}"/>
              </a:ext>
            </a:extLst>
          </p:cNvPr>
          <p:cNvSpPr/>
          <p:nvPr/>
        </p:nvSpPr>
        <p:spPr>
          <a:xfrm rot="18917579" flipH="1">
            <a:off x="4972050" y="3500438"/>
            <a:ext cx="71438" cy="458787"/>
          </a:xfrm>
          <a:prstGeom prst="rightBrace">
            <a:avLst>
              <a:gd name="adj1" fmla="val 8333"/>
              <a:gd name="adj2" fmla="val 38409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F26C99DD-1288-424B-ABFB-6550BA085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113" y="3690938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r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20" name="Elipsa 19">
            <a:extLst>
              <a:ext uri="{FF2B5EF4-FFF2-40B4-BE49-F238E27FC236}">
                <a16:creationId xmlns:a16="http://schemas.microsoft.com/office/drawing/2014/main" id="{4AB87EB8-634B-43CF-8B97-AD191D55E6C6}"/>
              </a:ext>
            </a:extLst>
          </p:cNvPr>
          <p:cNvSpPr/>
          <p:nvPr/>
        </p:nvSpPr>
        <p:spPr>
          <a:xfrm>
            <a:off x="4864100" y="3449638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7A8CD695-8639-495B-A42F-0DF0A35BE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5550" y="5110163"/>
            <a:ext cx="2452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koncentrične kružnice</a:t>
            </a:r>
          </a:p>
        </p:txBody>
      </p:sp>
      <p:sp>
        <p:nvSpPr>
          <p:cNvPr id="52" name="TekstniOkvir 51">
            <a:extLst>
              <a:ext uri="{FF2B5EF4-FFF2-40B4-BE49-F238E27FC236}">
                <a16:creationId xmlns:a16="http://schemas.microsoft.com/office/drawing/2014/main" id="{0C480891-06DC-4ABE-9F91-5FC42FDDCB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5" y="5491163"/>
            <a:ext cx="1828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= 0</a:t>
            </a:r>
          </a:p>
        </p:txBody>
      </p:sp>
      <p:cxnSp>
        <p:nvCxnSpPr>
          <p:cNvPr id="54" name="Ravni poveznik 53">
            <a:extLst>
              <a:ext uri="{FF2B5EF4-FFF2-40B4-BE49-F238E27FC236}">
                <a16:creationId xmlns:a16="http://schemas.microsoft.com/office/drawing/2014/main" id="{BFFEF551-B297-4D8B-8E71-CFDC4C322DD6}"/>
              </a:ext>
            </a:extLst>
          </p:cNvPr>
          <p:cNvCxnSpPr/>
          <p:nvPr/>
        </p:nvCxnSpPr>
        <p:spPr>
          <a:xfrm rot="16200000" flipH="1">
            <a:off x="7034213" y="2924175"/>
            <a:ext cx="1725612" cy="5159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vni poveznik 60">
            <a:extLst>
              <a:ext uri="{FF2B5EF4-FFF2-40B4-BE49-F238E27FC236}">
                <a16:creationId xmlns:a16="http://schemas.microsoft.com/office/drawing/2014/main" id="{3852AFE1-DDD5-4CA4-B3B3-86376A2E8DEB}"/>
              </a:ext>
            </a:extLst>
          </p:cNvPr>
          <p:cNvCxnSpPr/>
          <p:nvPr/>
        </p:nvCxnSpPr>
        <p:spPr>
          <a:xfrm rot="16200000" flipH="1">
            <a:off x="7313613" y="2660650"/>
            <a:ext cx="939800" cy="2825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Ravni poveznik 67">
            <a:extLst>
              <a:ext uri="{FF2B5EF4-FFF2-40B4-BE49-F238E27FC236}">
                <a16:creationId xmlns:a16="http://schemas.microsoft.com/office/drawing/2014/main" id="{70731390-DD80-4B59-92A8-04562C666BC2}"/>
              </a:ext>
            </a:extLst>
          </p:cNvPr>
          <p:cNvCxnSpPr/>
          <p:nvPr/>
        </p:nvCxnSpPr>
        <p:spPr>
          <a:xfrm rot="16200000" flipV="1">
            <a:off x="7841456" y="3721894"/>
            <a:ext cx="487363" cy="14922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kstniOkvir 69">
            <a:extLst>
              <a:ext uri="{FF2B5EF4-FFF2-40B4-BE49-F238E27FC236}">
                <a16:creationId xmlns:a16="http://schemas.microsoft.com/office/drawing/2014/main" id="{C5947785-9B9C-406F-BA5B-2BC4CB7CD2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21600" y="2573338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r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478FAAB7-8CBE-45D5-9311-8723EE81F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6875" y="3562350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r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sp>
        <p:nvSpPr>
          <p:cNvPr id="72" name="TekstniOkvir 71">
            <a:extLst>
              <a:ext uri="{FF2B5EF4-FFF2-40B4-BE49-F238E27FC236}">
                <a16:creationId xmlns:a16="http://schemas.microsoft.com/office/drawing/2014/main" id="{A276ABBE-FBC9-45D8-A528-E1163261D4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4988" y="5153025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&gt; </a:t>
            </a:r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+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</a:t>
            </a:r>
          </a:p>
        </p:txBody>
      </p:sp>
      <p:sp>
        <p:nvSpPr>
          <p:cNvPr id="14" name="Elipsa 13">
            <a:extLst>
              <a:ext uri="{FF2B5EF4-FFF2-40B4-BE49-F238E27FC236}">
                <a16:creationId xmlns:a16="http://schemas.microsoft.com/office/drawing/2014/main" id="{5EF6CCB6-9D08-4FCB-AAD1-83018B6CC4AB}"/>
              </a:ext>
            </a:extLst>
          </p:cNvPr>
          <p:cNvSpPr/>
          <p:nvPr/>
        </p:nvSpPr>
        <p:spPr>
          <a:xfrm>
            <a:off x="8124825" y="40052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B6E115EB-26B2-4A66-8C9F-3838D68EB341}"/>
              </a:ext>
            </a:extLst>
          </p:cNvPr>
          <p:cNvSpPr/>
          <p:nvPr/>
        </p:nvSpPr>
        <p:spPr>
          <a:xfrm>
            <a:off x="7607300" y="229235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3" name="Elipsa 72">
            <a:extLst>
              <a:ext uri="{FF2B5EF4-FFF2-40B4-BE49-F238E27FC236}">
                <a16:creationId xmlns:a16="http://schemas.microsoft.com/office/drawing/2014/main" id="{79F7DE38-5DD9-497C-A72B-92E4FC7CC455}"/>
              </a:ext>
            </a:extLst>
          </p:cNvPr>
          <p:cNvSpPr/>
          <p:nvPr/>
        </p:nvSpPr>
        <p:spPr>
          <a:xfrm>
            <a:off x="7897813" y="324961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4" name="Elipsa 73">
            <a:extLst>
              <a:ext uri="{FF2B5EF4-FFF2-40B4-BE49-F238E27FC236}">
                <a16:creationId xmlns:a16="http://schemas.microsoft.com/office/drawing/2014/main" id="{476CCE8C-0839-45C7-9F6E-1DD9323743A3}"/>
              </a:ext>
            </a:extLst>
          </p:cNvPr>
          <p:cNvSpPr/>
          <p:nvPr/>
        </p:nvSpPr>
        <p:spPr>
          <a:xfrm>
            <a:off x="7978775" y="3525838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6" grpId="0"/>
      <p:bldP spid="7" grpId="0" animBg="1"/>
      <p:bldP spid="9" grpId="0"/>
      <p:bldP spid="10" grpId="0" animBg="1"/>
      <p:bldP spid="13" grpId="0" animBg="1"/>
      <p:bldP spid="16" grpId="0" animBg="1"/>
      <p:bldP spid="17" grpId="0" animBg="1"/>
      <p:bldP spid="18" grpId="0"/>
      <p:bldP spid="19" grpId="0" animBg="1"/>
      <p:bldP spid="21" grpId="0"/>
      <p:bldP spid="22" grpId="0"/>
      <p:bldP spid="23" grpId="0"/>
      <p:bldP spid="5" grpId="0" animBg="1"/>
      <p:bldP spid="8" grpId="0" animBg="1"/>
      <p:bldP spid="4" grpId="0" animBg="1"/>
      <p:bldP spid="34" grpId="0" animBg="1"/>
      <p:bldP spid="36" grpId="0"/>
      <p:bldP spid="37" grpId="0" animBg="1"/>
      <p:bldP spid="39" grpId="0"/>
      <p:bldP spid="40" grpId="0"/>
      <p:bldP spid="43" grpId="0" animBg="1"/>
      <p:bldP spid="44" grpId="0"/>
      <p:bldP spid="45" grpId="0" animBg="1"/>
      <p:bldP spid="50" grpId="0"/>
      <p:bldP spid="51" grpId="0"/>
      <p:bldP spid="52" grpId="0"/>
      <p:bldP spid="70" grpId="0"/>
      <p:bldP spid="71" grpId="0"/>
      <p:bldP spid="72" grpId="0"/>
      <p:bldP spid="14" grpId="0" animBg="1"/>
      <p:bldP spid="11" grpId="0" animBg="1"/>
      <p:bldP spid="73" grpId="0" animBg="1"/>
      <p:bldP spid="7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kstniOkvir 37">
            <a:extLst>
              <a:ext uri="{FF2B5EF4-FFF2-40B4-BE49-F238E27FC236}">
                <a16:creationId xmlns:a16="http://schemas.microsoft.com/office/drawing/2014/main" id="{D434ABB3-D8FD-4104-83EB-4EA02D9334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138" y="3960813"/>
            <a:ext cx="11985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D</a:t>
            </a:r>
          </a:p>
        </p:txBody>
      </p:sp>
      <p:sp>
        <p:nvSpPr>
          <p:cNvPr id="37" name="TekstniOkvir 36">
            <a:extLst>
              <a:ext uri="{FF2B5EF4-FFF2-40B4-BE49-F238E27FC236}">
                <a16:creationId xmlns:a16="http://schemas.microsoft.com/office/drawing/2014/main" id="{DAA12C83-D65F-49A7-AFB6-DCFB24F0E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6475" y="3463925"/>
            <a:ext cx="11985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D</a:t>
            </a: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00302CC1-34C5-4CFB-97B4-F804B350A5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9275" y="2762250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DA35D195-0072-4ACB-A7B2-EE98B0378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888" y="331787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cxnSp>
        <p:nvCxnSpPr>
          <p:cNvPr id="22" name="Ravni poveznik 21">
            <a:extLst>
              <a:ext uri="{FF2B5EF4-FFF2-40B4-BE49-F238E27FC236}">
                <a16:creationId xmlns:a16="http://schemas.microsoft.com/office/drawing/2014/main" id="{B1A269FD-FABE-45E1-89D2-C38E9D03DFFD}"/>
              </a:ext>
            </a:extLst>
          </p:cNvPr>
          <p:cNvCxnSpPr/>
          <p:nvPr/>
        </p:nvCxnSpPr>
        <p:spPr>
          <a:xfrm rot="16200000" flipH="1">
            <a:off x="1863725" y="2881313"/>
            <a:ext cx="1047750" cy="6985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23">
            <a:extLst>
              <a:ext uri="{FF2B5EF4-FFF2-40B4-BE49-F238E27FC236}">
                <a16:creationId xmlns:a16="http://schemas.microsoft.com/office/drawing/2014/main" id="{5CE09848-A072-4EC3-B7D2-A1F2139077AD}"/>
              </a:ext>
            </a:extLst>
          </p:cNvPr>
          <p:cNvCxnSpPr/>
          <p:nvPr/>
        </p:nvCxnSpPr>
        <p:spPr>
          <a:xfrm rot="16200000" flipH="1">
            <a:off x="2623344" y="3845719"/>
            <a:ext cx="617537" cy="409575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FA6585E0-FD68-4A62-A661-D33E8BF89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113" y="2636838"/>
            <a:ext cx="44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6153" name="TekstniOkvir 1">
            <a:extLst>
              <a:ext uri="{FF2B5EF4-FFF2-40B4-BE49-F238E27FC236}">
                <a16:creationId xmlns:a16="http://schemas.microsoft.com/office/drawing/2014/main" id="{DEF0C8AE-186C-44F8-B811-3A9965268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79400"/>
            <a:ext cx="574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Kružnice </a:t>
            </a:r>
            <a:r>
              <a:rPr lang="hr-HR" altLang="sr-Latn-RS" b="1"/>
              <a:t>imaju jednu </a:t>
            </a:r>
            <a:r>
              <a:rPr lang="hr-HR" altLang="sr-Latn-RS"/>
              <a:t>zajedničku točku – </a:t>
            </a:r>
            <a:r>
              <a:rPr lang="hr-HR" altLang="sr-Latn-RS" b="1"/>
              <a:t>dodiruju se</a:t>
            </a:r>
          </a:p>
        </p:txBody>
      </p:sp>
      <p:sp>
        <p:nvSpPr>
          <p:cNvPr id="3" name="Elipsa 2">
            <a:extLst>
              <a:ext uri="{FF2B5EF4-FFF2-40B4-BE49-F238E27FC236}">
                <a16:creationId xmlns:a16="http://schemas.microsoft.com/office/drawing/2014/main" id="{87B03784-2DF1-40FD-B18A-CFF6C1ED2BF3}"/>
              </a:ext>
            </a:extLst>
          </p:cNvPr>
          <p:cNvSpPr/>
          <p:nvPr/>
        </p:nvSpPr>
        <p:spPr>
          <a:xfrm>
            <a:off x="765175" y="1443038"/>
            <a:ext cx="2519363" cy="251936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Elipsa 4">
            <a:extLst>
              <a:ext uri="{FF2B5EF4-FFF2-40B4-BE49-F238E27FC236}">
                <a16:creationId xmlns:a16="http://schemas.microsoft.com/office/drawing/2014/main" id="{D4D4B7DA-4E30-4340-A8A0-509A399622BA}"/>
              </a:ext>
            </a:extLst>
          </p:cNvPr>
          <p:cNvSpPr/>
          <p:nvPr/>
        </p:nvSpPr>
        <p:spPr>
          <a:xfrm>
            <a:off x="2393950" y="3636963"/>
            <a:ext cx="1439863" cy="143986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Elipsa 10">
            <a:extLst>
              <a:ext uri="{FF2B5EF4-FFF2-40B4-BE49-F238E27FC236}">
                <a16:creationId xmlns:a16="http://schemas.microsoft.com/office/drawing/2014/main" id="{49E86BCE-BD21-4233-8D44-6DA6B0D51C4C}"/>
              </a:ext>
            </a:extLst>
          </p:cNvPr>
          <p:cNvSpPr/>
          <p:nvPr/>
        </p:nvSpPr>
        <p:spPr>
          <a:xfrm>
            <a:off x="5399088" y="1506538"/>
            <a:ext cx="3092450" cy="309086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Elipsa 4">
            <a:extLst>
              <a:ext uri="{FF2B5EF4-FFF2-40B4-BE49-F238E27FC236}">
                <a16:creationId xmlns:a16="http://schemas.microsoft.com/office/drawing/2014/main" id="{925D3920-0348-42B5-ABD0-C356196E6B92}"/>
              </a:ext>
            </a:extLst>
          </p:cNvPr>
          <p:cNvSpPr/>
          <p:nvPr/>
        </p:nvSpPr>
        <p:spPr>
          <a:xfrm>
            <a:off x="5530850" y="2336800"/>
            <a:ext cx="2089150" cy="208915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" name="Elipsa 12">
            <a:extLst>
              <a:ext uri="{FF2B5EF4-FFF2-40B4-BE49-F238E27FC236}">
                <a16:creationId xmlns:a16="http://schemas.microsoft.com/office/drawing/2014/main" id="{2AFF8544-177C-4D64-B791-5878F92E1110}"/>
              </a:ext>
            </a:extLst>
          </p:cNvPr>
          <p:cNvSpPr/>
          <p:nvPr/>
        </p:nvSpPr>
        <p:spPr>
          <a:xfrm>
            <a:off x="2003425" y="267176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FB7BEC05-AEBE-4AF6-B0E3-619B3D5A9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60663" y="4279900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sp>
        <p:nvSpPr>
          <p:cNvPr id="16" name="Elipsa 15">
            <a:extLst>
              <a:ext uri="{FF2B5EF4-FFF2-40B4-BE49-F238E27FC236}">
                <a16:creationId xmlns:a16="http://schemas.microsoft.com/office/drawing/2014/main" id="{DDB50A0D-7D5B-4B39-8CA6-5E258CCE7D7A}"/>
              </a:ext>
            </a:extLst>
          </p:cNvPr>
          <p:cNvSpPr/>
          <p:nvPr/>
        </p:nvSpPr>
        <p:spPr>
          <a:xfrm>
            <a:off x="3092450" y="4314825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7" name="Elipsa 16">
            <a:extLst>
              <a:ext uri="{FF2B5EF4-FFF2-40B4-BE49-F238E27FC236}">
                <a16:creationId xmlns:a16="http://schemas.microsoft.com/office/drawing/2014/main" id="{74EB2BDC-FCF0-4EF7-A42B-347EF9CB6640}"/>
              </a:ext>
            </a:extLst>
          </p:cNvPr>
          <p:cNvSpPr/>
          <p:nvPr/>
        </p:nvSpPr>
        <p:spPr>
          <a:xfrm>
            <a:off x="2697163" y="371475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9" name="TekstniOkvir 28">
            <a:extLst>
              <a:ext uri="{FF2B5EF4-FFF2-40B4-BE49-F238E27FC236}">
                <a16:creationId xmlns:a16="http://schemas.microsoft.com/office/drawing/2014/main" id="{B593C374-E4D8-44B0-955E-BED4D46769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3188" y="385127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64B47CFA-B48C-49BD-95F4-36A77DCCC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5213" y="2957513"/>
            <a:ext cx="444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26AA3695-383F-43C1-9B25-F318092EAB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5563" y="876300"/>
            <a:ext cx="179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dodir izvana</a:t>
            </a:r>
          </a:p>
        </p:txBody>
      </p:sp>
      <p:cxnSp>
        <p:nvCxnSpPr>
          <p:cNvPr id="45" name="Ravni poveznik 44">
            <a:extLst>
              <a:ext uri="{FF2B5EF4-FFF2-40B4-BE49-F238E27FC236}">
                <a16:creationId xmlns:a16="http://schemas.microsoft.com/office/drawing/2014/main" id="{59D1D754-5EA4-4842-BECE-DC58D550E6F4}"/>
              </a:ext>
            </a:extLst>
          </p:cNvPr>
          <p:cNvCxnSpPr/>
          <p:nvPr/>
        </p:nvCxnSpPr>
        <p:spPr>
          <a:xfrm rot="5400000" flipH="1" flipV="1">
            <a:off x="5872163" y="2954338"/>
            <a:ext cx="966787" cy="11953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Ravni poveznik 45">
            <a:extLst>
              <a:ext uri="{FF2B5EF4-FFF2-40B4-BE49-F238E27FC236}">
                <a16:creationId xmlns:a16="http://schemas.microsoft.com/office/drawing/2014/main" id="{060B02E5-B94C-41A5-B2ED-A3303243A098}"/>
              </a:ext>
            </a:extLst>
          </p:cNvPr>
          <p:cNvCxnSpPr>
            <a:endCxn id="35" idx="3"/>
          </p:cNvCxnSpPr>
          <p:nvPr/>
        </p:nvCxnSpPr>
        <p:spPr>
          <a:xfrm flipV="1">
            <a:off x="5762625" y="3402013"/>
            <a:ext cx="781050" cy="63341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Elipsa 32">
            <a:extLst>
              <a:ext uri="{FF2B5EF4-FFF2-40B4-BE49-F238E27FC236}">
                <a16:creationId xmlns:a16="http://schemas.microsoft.com/office/drawing/2014/main" id="{F4EE75A8-05EF-45DE-90B3-9D67E021015B}"/>
              </a:ext>
            </a:extLst>
          </p:cNvPr>
          <p:cNvSpPr/>
          <p:nvPr/>
        </p:nvSpPr>
        <p:spPr>
          <a:xfrm>
            <a:off x="6919913" y="303371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5" name="Elipsa 34">
            <a:extLst>
              <a:ext uri="{FF2B5EF4-FFF2-40B4-BE49-F238E27FC236}">
                <a16:creationId xmlns:a16="http://schemas.microsoft.com/office/drawing/2014/main" id="{575E1972-6EC2-45DF-9FDC-74620584B77F}"/>
              </a:ext>
            </a:extLst>
          </p:cNvPr>
          <p:cNvSpPr/>
          <p:nvPr/>
        </p:nvSpPr>
        <p:spPr>
          <a:xfrm>
            <a:off x="6534150" y="3348038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0" name="Elipsa 39">
            <a:extLst>
              <a:ext uri="{FF2B5EF4-FFF2-40B4-BE49-F238E27FC236}">
                <a16:creationId xmlns:a16="http://schemas.microsoft.com/office/drawing/2014/main" id="{FADD01FF-0B10-496B-AB56-96D207D66E08}"/>
              </a:ext>
            </a:extLst>
          </p:cNvPr>
          <p:cNvSpPr/>
          <p:nvPr/>
        </p:nvSpPr>
        <p:spPr>
          <a:xfrm>
            <a:off x="5724525" y="400050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48" name="TekstniOkvir 47">
            <a:extLst>
              <a:ext uri="{FF2B5EF4-FFF2-40B4-BE49-F238E27FC236}">
                <a16:creationId xmlns:a16="http://schemas.microsoft.com/office/drawing/2014/main" id="{CB777A3B-B9A3-430A-8845-A5A1D6D6A1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3111500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r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49" name="TekstniOkvir 48">
            <a:extLst>
              <a:ext uri="{FF2B5EF4-FFF2-40B4-BE49-F238E27FC236}">
                <a16:creationId xmlns:a16="http://schemas.microsoft.com/office/drawing/2014/main" id="{2D2D864D-D11C-4CEA-BE70-A22BB307B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9013" y="3629025"/>
            <a:ext cx="4445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r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sp>
        <p:nvSpPr>
          <p:cNvPr id="50" name="TekstniOkvir 49">
            <a:extLst>
              <a:ext uri="{FF2B5EF4-FFF2-40B4-BE49-F238E27FC236}">
                <a16:creationId xmlns:a16="http://schemas.microsoft.com/office/drawing/2014/main" id="{D05B06C2-4DA0-4B5C-938C-9B436B2A7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9163" y="876300"/>
            <a:ext cx="179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dodir iznutra</a:t>
            </a:r>
          </a:p>
        </p:txBody>
      </p:sp>
      <p:sp>
        <p:nvSpPr>
          <p:cNvPr id="32" name="TekstniOkvir 31">
            <a:extLst>
              <a:ext uri="{FF2B5EF4-FFF2-40B4-BE49-F238E27FC236}">
                <a16:creationId xmlns:a16="http://schemas.microsoft.com/office/drawing/2014/main" id="{D451F760-244B-4A76-AEDE-981BD131BE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425" y="4679950"/>
            <a:ext cx="1828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= </a:t>
            </a:r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+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</a:t>
            </a:r>
          </a:p>
        </p:txBody>
      </p:sp>
      <p:sp>
        <p:nvSpPr>
          <p:cNvPr id="51" name="TekstniOkvir 50">
            <a:extLst>
              <a:ext uri="{FF2B5EF4-FFF2-40B4-BE49-F238E27FC236}">
                <a16:creationId xmlns:a16="http://schemas.microsoft.com/office/drawing/2014/main" id="{A5A3409B-AB65-45CF-AA50-266C83963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2963" y="5157788"/>
            <a:ext cx="1828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= </a:t>
            </a:r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–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</a:t>
            </a:r>
          </a:p>
        </p:txBody>
      </p:sp>
      <p:sp>
        <p:nvSpPr>
          <p:cNvPr id="39" name="TekstniOkvir 38">
            <a:extLst>
              <a:ext uri="{FF2B5EF4-FFF2-40B4-BE49-F238E27FC236}">
                <a16:creationId xmlns:a16="http://schemas.microsoft.com/office/drawing/2014/main" id="{BB35C288-2D84-4941-BADC-8F2E46B2F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5222875"/>
            <a:ext cx="4225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Točke 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/>
              <a:t>, </a:t>
            </a:r>
            <a:r>
              <a:rPr lang="hr-HR" altLang="sr-Latn-RS" i="1"/>
              <a:t>S</a:t>
            </a:r>
            <a:r>
              <a:rPr lang="hr-HR" altLang="sr-Latn-RS" i="1" baseline="-25000"/>
              <a:t>2</a:t>
            </a:r>
            <a:r>
              <a:rPr lang="hr-HR" altLang="sr-Latn-RS" baseline="-25000"/>
              <a:t>  </a:t>
            </a:r>
            <a:r>
              <a:rPr lang="hr-HR" altLang="sr-Latn-RS"/>
              <a:t>i  </a:t>
            </a:r>
            <a:r>
              <a:rPr lang="hr-HR" altLang="sr-Latn-RS" i="1"/>
              <a:t>D </a:t>
            </a:r>
            <a:r>
              <a:rPr lang="hr-HR" altLang="sr-Latn-RS"/>
              <a:t>leže na istom pravcu.</a:t>
            </a:r>
          </a:p>
        </p:txBody>
      </p:sp>
      <p:sp>
        <p:nvSpPr>
          <p:cNvPr id="41" name="TekstniOkvir 40">
            <a:extLst>
              <a:ext uri="{FF2B5EF4-FFF2-40B4-BE49-F238E27FC236}">
                <a16:creationId xmlns:a16="http://schemas.microsoft.com/office/drawing/2014/main" id="{3CC0D54E-963E-4382-A9FE-E4B47C9254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5648325"/>
            <a:ext cx="4225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Točke 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/>
              <a:t>, </a:t>
            </a:r>
            <a:r>
              <a:rPr lang="hr-HR" altLang="sr-Latn-RS" i="1"/>
              <a:t>S</a:t>
            </a:r>
            <a:r>
              <a:rPr lang="hr-HR" altLang="sr-Latn-RS" i="1" baseline="-25000"/>
              <a:t>2 </a:t>
            </a:r>
            <a:r>
              <a:rPr lang="hr-HR" altLang="sr-Latn-RS" i="1"/>
              <a:t> </a:t>
            </a:r>
            <a:r>
              <a:rPr lang="hr-HR" altLang="sr-Latn-RS"/>
              <a:t>i</a:t>
            </a:r>
            <a:r>
              <a:rPr lang="hr-HR" altLang="sr-Latn-RS" i="1"/>
              <a:t>  D</a:t>
            </a:r>
            <a:r>
              <a:rPr lang="hr-HR" altLang="sr-Latn-RS"/>
              <a:t> leže na istom pravcu.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7" grpId="0"/>
      <p:bldP spid="34" grpId="0"/>
      <p:bldP spid="36" grpId="0"/>
      <p:bldP spid="14" grpId="0"/>
      <p:bldP spid="3" grpId="0" animBg="1"/>
      <p:bldP spid="9" grpId="0" animBg="1"/>
      <p:bldP spid="11" grpId="0" animBg="1"/>
      <p:bldP spid="12" grpId="0" animBg="1"/>
      <p:bldP spid="13" grpId="0" animBg="1"/>
      <p:bldP spid="15" grpId="0"/>
      <p:bldP spid="16" grpId="0" animBg="1"/>
      <p:bldP spid="17" grpId="0" animBg="1"/>
      <p:bldP spid="17" grpId="1" animBg="1"/>
      <p:bldP spid="29" grpId="0"/>
      <p:bldP spid="30" grpId="0"/>
      <p:bldP spid="31" grpId="0"/>
      <p:bldP spid="33" grpId="0" animBg="1"/>
      <p:bldP spid="35" grpId="0" animBg="1"/>
      <p:bldP spid="40" grpId="0" animBg="1"/>
      <p:bldP spid="48" grpId="0"/>
      <p:bldP spid="49" grpId="0"/>
      <p:bldP spid="50" grpId="0"/>
      <p:bldP spid="32" grpId="0"/>
      <p:bldP spid="51" grpId="0"/>
      <p:bldP spid="39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ravokutnik 30">
            <a:extLst>
              <a:ext uri="{FF2B5EF4-FFF2-40B4-BE49-F238E27FC236}">
                <a16:creationId xmlns:a16="http://schemas.microsoft.com/office/drawing/2014/main" id="{30844343-C4F2-46D4-8AEC-072E7661B003}"/>
              </a:ext>
            </a:extLst>
          </p:cNvPr>
          <p:cNvSpPr/>
          <p:nvPr/>
        </p:nvSpPr>
        <p:spPr>
          <a:xfrm rot="1140000" flipH="1">
            <a:off x="4648200" y="3352800"/>
            <a:ext cx="107950" cy="10795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026291B6-A2F8-41C1-8264-417D4E8F3D5E}"/>
              </a:ext>
            </a:extLst>
          </p:cNvPr>
          <p:cNvCxnSpPr>
            <a:stCxn id="15" idx="4"/>
            <a:endCxn id="10" idx="4"/>
          </p:cNvCxnSpPr>
          <p:nvPr/>
        </p:nvCxnSpPr>
        <p:spPr>
          <a:xfrm flipH="1">
            <a:off x="4394200" y="2787650"/>
            <a:ext cx="471488" cy="1366838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ni poveznik 16">
            <a:extLst>
              <a:ext uri="{FF2B5EF4-FFF2-40B4-BE49-F238E27FC236}">
                <a16:creationId xmlns:a16="http://schemas.microsoft.com/office/drawing/2014/main" id="{3AB89947-0ABC-48BC-BE3A-889CBB9FB1F2}"/>
              </a:ext>
            </a:extLst>
          </p:cNvPr>
          <p:cNvCxnSpPr/>
          <p:nvPr/>
        </p:nvCxnSpPr>
        <p:spPr>
          <a:xfrm>
            <a:off x="3028950" y="2895600"/>
            <a:ext cx="2698750" cy="908050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kstniOkvir 1">
            <a:extLst>
              <a:ext uri="{FF2B5EF4-FFF2-40B4-BE49-F238E27FC236}">
                <a16:creationId xmlns:a16="http://schemas.microsoft.com/office/drawing/2014/main" id="{410C4AF4-B2AA-44AE-B750-14DE7DCB9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5788" y="299402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endParaRPr lang="hr-HR" altLang="sr-Latn-RS" i="1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B29A551E-AA85-4A25-9CAF-AB0D5C320B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6688" y="3622675"/>
            <a:ext cx="4445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endParaRPr lang="hr-HR" altLang="sr-Latn-RS" i="1">
              <a:solidFill>
                <a:srgbClr val="FF0000"/>
              </a:solidFill>
            </a:endParaRP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B4357019-5E4A-4A12-A85D-D4E18DA56829}"/>
              </a:ext>
            </a:extLst>
          </p:cNvPr>
          <p:cNvSpPr/>
          <p:nvPr/>
        </p:nvSpPr>
        <p:spPr>
          <a:xfrm>
            <a:off x="1792288" y="1443038"/>
            <a:ext cx="3092450" cy="309086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5" name="Elipsa 4">
            <a:extLst>
              <a:ext uri="{FF2B5EF4-FFF2-40B4-BE49-F238E27FC236}">
                <a16:creationId xmlns:a16="http://schemas.microsoft.com/office/drawing/2014/main" id="{B10714E8-CBCB-49C7-9213-4949F9E77284}"/>
              </a:ext>
            </a:extLst>
          </p:cNvPr>
          <p:cNvSpPr/>
          <p:nvPr/>
        </p:nvSpPr>
        <p:spPr>
          <a:xfrm>
            <a:off x="4302125" y="2641600"/>
            <a:ext cx="2089150" cy="208915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ECAC6E9D-5B8D-4971-9ED5-2E42514C075C}"/>
              </a:ext>
            </a:extLst>
          </p:cNvPr>
          <p:cNvSpPr/>
          <p:nvPr/>
        </p:nvSpPr>
        <p:spPr>
          <a:xfrm>
            <a:off x="5314950" y="3652838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10" name="Elipsa 9">
            <a:extLst>
              <a:ext uri="{FF2B5EF4-FFF2-40B4-BE49-F238E27FC236}">
                <a16:creationId xmlns:a16="http://schemas.microsoft.com/office/drawing/2014/main" id="{9CF31B41-E68B-4BC6-A997-45C39B24D47A}"/>
              </a:ext>
            </a:extLst>
          </p:cNvPr>
          <p:cNvSpPr/>
          <p:nvPr/>
        </p:nvSpPr>
        <p:spPr>
          <a:xfrm>
            <a:off x="4362450" y="4090988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AA48802B-9E53-47F7-A9DE-B8C50EABC8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1450" y="2571750"/>
            <a:ext cx="444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/>
              <a:t>r</a:t>
            </a:r>
            <a:r>
              <a:rPr lang="hr-HR" altLang="sr-Latn-RS" sz="1400" i="1" baseline="-25000"/>
              <a:t>1</a:t>
            </a:r>
            <a:endParaRPr lang="hr-HR" altLang="sr-Latn-RS" sz="1400" i="1"/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74325766-A111-4A59-80EA-2C2115846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7138" y="3009900"/>
            <a:ext cx="4445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400" i="1">
                <a:solidFill>
                  <a:srgbClr val="FF0000"/>
                </a:solidFill>
              </a:rPr>
              <a:t>r</a:t>
            </a:r>
            <a:r>
              <a:rPr lang="hr-HR" altLang="sr-Latn-RS" sz="1400" i="1" baseline="-25000">
                <a:solidFill>
                  <a:srgbClr val="FF0000"/>
                </a:solidFill>
              </a:rPr>
              <a:t>2</a:t>
            </a:r>
            <a:endParaRPr lang="hr-HR" altLang="sr-Latn-RS" sz="1400" i="1">
              <a:solidFill>
                <a:srgbClr val="FF0000"/>
              </a:solidFill>
            </a:endParaRPr>
          </a:p>
        </p:txBody>
      </p:sp>
      <p:cxnSp>
        <p:nvCxnSpPr>
          <p:cNvPr id="19" name="Ravni poveznik 18">
            <a:extLst>
              <a:ext uri="{FF2B5EF4-FFF2-40B4-BE49-F238E27FC236}">
                <a16:creationId xmlns:a16="http://schemas.microsoft.com/office/drawing/2014/main" id="{600FF282-140C-4FAA-B1F4-5F25294F40B4}"/>
              </a:ext>
            </a:extLst>
          </p:cNvPr>
          <p:cNvCxnSpPr>
            <a:endCxn id="15" idx="2"/>
          </p:cNvCxnSpPr>
          <p:nvPr/>
        </p:nvCxnSpPr>
        <p:spPr>
          <a:xfrm flipV="1">
            <a:off x="3359150" y="2755900"/>
            <a:ext cx="1474788" cy="2460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>
            <a:extLst>
              <a:ext uri="{FF2B5EF4-FFF2-40B4-BE49-F238E27FC236}">
                <a16:creationId xmlns:a16="http://schemas.microsoft.com/office/drawing/2014/main" id="{B0B66B01-19C2-476F-B196-58675F1A1C7F}"/>
              </a:ext>
            </a:extLst>
          </p:cNvPr>
          <p:cNvCxnSpPr>
            <a:stCxn id="9" idx="1"/>
          </p:cNvCxnSpPr>
          <p:nvPr/>
        </p:nvCxnSpPr>
        <p:spPr>
          <a:xfrm rot="16200000" flipV="1">
            <a:off x="4648994" y="2986882"/>
            <a:ext cx="898525" cy="452437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ipsa 7">
            <a:extLst>
              <a:ext uri="{FF2B5EF4-FFF2-40B4-BE49-F238E27FC236}">
                <a16:creationId xmlns:a16="http://schemas.microsoft.com/office/drawing/2014/main" id="{98A308FA-4AEC-41D9-B089-FBA6195D00A9}"/>
              </a:ext>
            </a:extLst>
          </p:cNvPr>
          <p:cNvSpPr/>
          <p:nvPr/>
        </p:nvSpPr>
        <p:spPr>
          <a:xfrm>
            <a:off x="3313113" y="2970213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B45ADCBB-5B7B-444F-96E8-943952C25456}"/>
              </a:ext>
            </a:extLst>
          </p:cNvPr>
          <p:cNvSpPr/>
          <p:nvPr/>
        </p:nvSpPr>
        <p:spPr>
          <a:xfrm>
            <a:off x="4833938" y="2724150"/>
            <a:ext cx="63500" cy="63500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85" name="TekstniOkvir 22">
            <a:extLst>
              <a:ext uri="{FF2B5EF4-FFF2-40B4-BE49-F238E27FC236}">
                <a16:creationId xmlns:a16="http://schemas.microsoft.com/office/drawing/2014/main" id="{B1531C20-2B93-4A03-80D8-6EC6C4FD5D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7700" y="279400"/>
            <a:ext cx="5740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/>
              <a:t>Kružnice </a:t>
            </a:r>
            <a:r>
              <a:rPr lang="hr-HR" altLang="sr-Latn-RS" b="1"/>
              <a:t>imaju dvije</a:t>
            </a:r>
            <a:r>
              <a:rPr lang="hr-HR" altLang="sr-Latn-RS"/>
              <a:t> zajedničke točke </a:t>
            </a:r>
            <a:r>
              <a:rPr lang="hr-HR" altLang="sr-Latn-RS" b="1"/>
              <a:t>– sijeku se</a:t>
            </a:r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200CE2B9-6925-4CDE-96BD-9FE55FAE0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5281613"/>
            <a:ext cx="72532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hr-HR" altLang="sr-Latn-RS"/>
              <a:t>Pravac 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/>
              <a:t>S</a:t>
            </a:r>
            <a:r>
              <a:rPr lang="hr-HR" altLang="sr-Latn-RS" i="1" baseline="-25000"/>
              <a:t>2</a:t>
            </a:r>
            <a:r>
              <a:rPr lang="hr-HR" altLang="sr-Latn-RS"/>
              <a:t> je simetrala zajedničke tetive.  </a:t>
            </a:r>
          </a:p>
          <a:p>
            <a:pPr algn="ctr"/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–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&lt; |</a:t>
            </a:r>
            <a:r>
              <a:rPr lang="hr-HR" altLang="sr-Latn-RS" i="1"/>
              <a:t>S</a:t>
            </a:r>
            <a:r>
              <a:rPr lang="hr-HR" altLang="sr-Latn-RS" i="1" baseline="-25000"/>
              <a:t>1</a:t>
            </a:r>
            <a:r>
              <a:rPr lang="hr-HR" altLang="sr-Latn-RS" i="1">
                <a:solidFill>
                  <a:srgbClr val="FF0000"/>
                </a:solidFill>
              </a:rPr>
              <a:t>S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| &lt; </a:t>
            </a:r>
            <a:r>
              <a:rPr lang="hr-HR" altLang="sr-Latn-RS" i="1"/>
              <a:t>r</a:t>
            </a:r>
            <a:r>
              <a:rPr lang="hr-HR" altLang="sr-Latn-RS" i="1" baseline="-25000"/>
              <a:t>1</a:t>
            </a:r>
            <a:r>
              <a:rPr lang="hr-HR" altLang="sr-Latn-RS" i="1"/>
              <a:t> +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2</a:t>
            </a:r>
            <a:r>
              <a:rPr lang="hr-HR" altLang="sr-Latn-RS"/>
              <a:t> </a:t>
            </a: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9471D433-6205-4960-9C44-63A5D1270F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3050" y="4252913"/>
            <a:ext cx="444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A</a:t>
            </a:r>
          </a:p>
        </p:txBody>
      </p:sp>
      <p:sp>
        <p:nvSpPr>
          <p:cNvPr id="22" name="TekstniOkvir 21">
            <a:extLst>
              <a:ext uri="{FF2B5EF4-FFF2-40B4-BE49-F238E27FC236}">
                <a16:creationId xmlns:a16="http://schemas.microsoft.com/office/drawing/2014/main" id="{107382AB-2617-44D8-B1AE-C93F7933B9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19650" y="2300288"/>
            <a:ext cx="4445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" grpId="0"/>
      <p:bldP spid="3" grpId="0"/>
      <p:bldP spid="4" grpId="0" animBg="1"/>
      <p:bldP spid="5" grpId="0" animBg="1"/>
      <p:bldP spid="9" grpId="0" animBg="1"/>
      <p:bldP spid="10" grpId="0" animBg="1"/>
      <p:bldP spid="11" grpId="0"/>
      <p:bldP spid="12" grpId="0"/>
      <p:bldP spid="8" grpId="0" animBg="1"/>
      <p:bldP spid="15" grpId="0" animBg="1"/>
      <p:bldP spid="24" grpId="0"/>
      <p:bldP spid="21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55">
            <a:extLst>
              <a:ext uri="{FF2B5EF4-FFF2-40B4-BE49-F238E27FC236}">
                <a16:creationId xmlns:a16="http://schemas.microsoft.com/office/drawing/2014/main" id="{CCAA3A85-65A7-4743-ABB9-A981B87041BF}"/>
              </a:ext>
            </a:extLst>
          </p:cNvPr>
          <p:cNvGrpSpPr>
            <a:grpSpLocks/>
          </p:cNvGrpSpPr>
          <p:nvPr/>
        </p:nvGrpSpPr>
        <p:grpSpPr bwMode="auto">
          <a:xfrm>
            <a:off x="4694238" y="609600"/>
            <a:ext cx="1460500" cy="1439863"/>
            <a:chOff x="1690800" y="1981313"/>
            <a:chExt cx="1460401" cy="1440000"/>
          </a:xfrm>
        </p:grpSpPr>
        <p:grpSp>
          <p:nvGrpSpPr>
            <p:cNvPr id="8239" name="Grupa 23">
              <a:extLst>
                <a:ext uri="{FF2B5EF4-FFF2-40B4-BE49-F238E27FC236}">
                  <a16:creationId xmlns:a16="http://schemas.microsoft.com/office/drawing/2014/main" id="{04CE5C2C-6798-44B1-B82A-CBBFB18D36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0800" y="1981313"/>
              <a:ext cx="1440000" cy="1440000"/>
              <a:chOff x="1690800" y="1981313"/>
              <a:chExt cx="1440000" cy="1440000"/>
            </a:xfrm>
          </p:grpSpPr>
          <p:grpSp>
            <p:nvGrpSpPr>
              <p:cNvPr id="8241" name="Grupa 9">
                <a:extLst>
                  <a:ext uri="{FF2B5EF4-FFF2-40B4-BE49-F238E27FC236}">
                    <a16:creationId xmlns:a16="http://schemas.microsoft.com/office/drawing/2014/main" id="{213B4C3C-BD62-48E1-80E6-6A063162F0D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0800" y="1981313"/>
                <a:ext cx="1440000" cy="1440000"/>
                <a:chOff x="1690800" y="1981313"/>
                <a:chExt cx="1440000" cy="1440000"/>
              </a:xfrm>
            </p:grpSpPr>
            <p:sp>
              <p:nvSpPr>
                <p:cNvPr id="61" name="Elipsa 4">
                  <a:extLst>
                    <a:ext uri="{FF2B5EF4-FFF2-40B4-BE49-F238E27FC236}">
                      <a16:creationId xmlns:a16="http://schemas.microsoft.com/office/drawing/2014/main" id="{C8B248BE-11F1-40B6-B6DF-A27D77DE665C}"/>
                    </a:ext>
                  </a:extLst>
                </p:cNvPr>
                <p:cNvSpPr/>
                <p:nvPr/>
              </p:nvSpPr>
              <p:spPr>
                <a:xfrm>
                  <a:off x="1690800" y="1981313"/>
                  <a:ext cx="1439764" cy="14400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  <p:sp>
              <p:nvSpPr>
                <p:cNvPr id="62" name="Elipsa 61">
                  <a:extLst>
                    <a:ext uri="{FF2B5EF4-FFF2-40B4-BE49-F238E27FC236}">
                      <a16:creationId xmlns:a16="http://schemas.microsoft.com/office/drawing/2014/main" id="{19080F5A-D49E-479C-BF2C-610254F7FA0A}"/>
                    </a:ext>
                  </a:extLst>
                </p:cNvPr>
                <p:cNvSpPr/>
                <p:nvPr/>
              </p:nvSpPr>
              <p:spPr>
                <a:xfrm>
                  <a:off x="2382903" y="2673529"/>
                  <a:ext cx="53971" cy="53980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</p:grpSp>
          <p:cxnSp>
            <p:nvCxnSpPr>
              <p:cNvPr id="60" name="Ravni poveznik 59">
                <a:extLst>
                  <a:ext uri="{FF2B5EF4-FFF2-40B4-BE49-F238E27FC236}">
                    <a16:creationId xmlns:a16="http://schemas.microsoft.com/office/drawing/2014/main" id="{C9F13D16-D399-4973-8D83-F003CAACAD28}"/>
                  </a:ext>
                </a:extLst>
              </p:cNvPr>
              <p:cNvCxnSpPr/>
              <p:nvPr/>
            </p:nvCxnSpPr>
            <p:spPr>
              <a:xfrm>
                <a:off x="2433699" y="2705282"/>
                <a:ext cx="685753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8" name="Elipsa 57">
              <a:extLst>
                <a:ext uri="{FF2B5EF4-FFF2-40B4-BE49-F238E27FC236}">
                  <a16:creationId xmlns:a16="http://schemas.microsoft.com/office/drawing/2014/main" id="{7C4AD7C4-44AE-4D35-9C60-D8D9DC38F6E3}"/>
                </a:ext>
              </a:extLst>
            </p:cNvPr>
            <p:cNvSpPr/>
            <p:nvPr/>
          </p:nvSpPr>
          <p:spPr>
            <a:xfrm>
              <a:off x="3097230" y="2673529"/>
              <a:ext cx="53971" cy="5398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cxnSp>
        <p:nvCxnSpPr>
          <p:cNvPr id="14" name="Ravni poveznik 13">
            <a:extLst>
              <a:ext uri="{FF2B5EF4-FFF2-40B4-BE49-F238E27FC236}">
                <a16:creationId xmlns:a16="http://schemas.microsoft.com/office/drawing/2014/main" id="{44022DC8-FA00-47F8-8F17-5944FDCAC545}"/>
              </a:ext>
            </a:extLst>
          </p:cNvPr>
          <p:cNvCxnSpPr>
            <a:endCxn id="4" idx="6"/>
          </p:cNvCxnSpPr>
          <p:nvPr/>
        </p:nvCxnSpPr>
        <p:spPr>
          <a:xfrm flipV="1">
            <a:off x="3440113" y="1331913"/>
            <a:ext cx="12573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6" name="TekstniOkvir 7">
            <a:extLst>
              <a:ext uri="{FF2B5EF4-FFF2-40B4-BE49-F238E27FC236}">
                <a16:creationId xmlns:a16="http://schemas.microsoft.com/office/drawing/2014/main" id="{BF9963E2-5F96-4DB0-8D97-7D55EF2EA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5475" y="1276350"/>
            <a:ext cx="2905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i="1"/>
              <a:t>S</a:t>
            </a:r>
          </a:p>
        </p:txBody>
      </p:sp>
      <p:sp>
        <p:nvSpPr>
          <p:cNvPr id="4" name="Elipsa 3">
            <a:extLst>
              <a:ext uri="{FF2B5EF4-FFF2-40B4-BE49-F238E27FC236}">
                <a16:creationId xmlns:a16="http://schemas.microsoft.com/office/drawing/2014/main" id="{2325DD8D-1C5F-4C5E-9C40-2E847AFECF33}"/>
              </a:ext>
            </a:extLst>
          </p:cNvPr>
          <p:cNvSpPr/>
          <p:nvPr/>
        </p:nvSpPr>
        <p:spPr>
          <a:xfrm>
            <a:off x="2178050" y="71438"/>
            <a:ext cx="2519363" cy="2519362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5" name="Elipsa 14">
            <a:extLst>
              <a:ext uri="{FF2B5EF4-FFF2-40B4-BE49-F238E27FC236}">
                <a16:creationId xmlns:a16="http://schemas.microsoft.com/office/drawing/2014/main" id="{E49C46B9-9276-49AA-AE1D-A8B8DC066D65}"/>
              </a:ext>
            </a:extLst>
          </p:cNvPr>
          <p:cNvSpPr/>
          <p:nvPr/>
        </p:nvSpPr>
        <p:spPr>
          <a:xfrm>
            <a:off x="4672013" y="1306513"/>
            <a:ext cx="53975" cy="53975"/>
          </a:xfrm>
          <a:prstGeom prst="ellipse">
            <a:avLst/>
          </a:prstGeom>
          <a:solidFill>
            <a:srgbClr val="FF0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19522E4B-BB6C-444B-A935-9F30A42D1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8763" y="1257300"/>
            <a:ext cx="490537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600" b="1" i="1">
                <a:solidFill>
                  <a:srgbClr val="FF0000"/>
                </a:solidFill>
              </a:rPr>
              <a:t>r</a:t>
            </a:r>
            <a:r>
              <a:rPr lang="hr-HR" altLang="sr-Latn-RS" sz="1600" b="1" i="1" baseline="-25000">
                <a:solidFill>
                  <a:srgbClr val="FF0000"/>
                </a:solidFill>
              </a:rPr>
              <a:t>1</a:t>
            </a:r>
            <a:endParaRPr lang="hr-HR" altLang="sr-Latn-RS" sz="1600" b="1" i="1">
              <a:solidFill>
                <a:srgbClr val="FF0000"/>
              </a:solidFill>
            </a:endParaRPr>
          </a:p>
        </p:txBody>
      </p:sp>
      <p:sp>
        <p:nvSpPr>
          <p:cNvPr id="21" name="TekstniOkvir 20">
            <a:extLst>
              <a:ext uri="{FF2B5EF4-FFF2-40B4-BE49-F238E27FC236}">
                <a16:creationId xmlns:a16="http://schemas.microsoft.com/office/drawing/2014/main" id="{B99B03B4-2A27-4D80-9AD4-B3EC7C2ED9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5538" y="963613"/>
            <a:ext cx="490537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600" b="1" i="1">
                <a:solidFill>
                  <a:srgbClr val="00B0F0"/>
                </a:solidFill>
              </a:rPr>
              <a:t>r</a:t>
            </a:r>
            <a:r>
              <a:rPr lang="hr-HR" altLang="sr-Latn-RS" sz="1600" b="1" i="1" baseline="-25000">
                <a:solidFill>
                  <a:srgbClr val="00B0F0"/>
                </a:solidFill>
              </a:rPr>
              <a:t>2</a:t>
            </a:r>
            <a:endParaRPr lang="hr-HR" altLang="sr-Latn-RS" sz="1600" b="1" i="1">
              <a:solidFill>
                <a:srgbClr val="00B0F0"/>
              </a:solidFill>
            </a:endParaRPr>
          </a:p>
        </p:txBody>
      </p:sp>
      <p:sp>
        <p:nvSpPr>
          <p:cNvPr id="9" name="Elipsa 8">
            <a:extLst>
              <a:ext uri="{FF2B5EF4-FFF2-40B4-BE49-F238E27FC236}">
                <a16:creationId xmlns:a16="http://schemas.microsoft.com/office/drawing/2014/main" id="{2D66BB2C-57CC-4475-B7D4-FB77E283E477}"/>
              </a:ext>
            </a:extLst>
          </p:cNvPr>
          <p:cNvSpPr/>
          <p:nvPr/>
        </p:nvSpPr>
        <p:spPr>
          <a:xfrm>
            <a:off x="3414713" y="1301750"/>
            <a:ext cx="53975" cy="5397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10" name="Grupa 24">
            <a:extLst>
              <a:ext uri="{FF2B5EF4-FFF2-40B4-BE49-F238E27FC236}">
                <a16:creationId xmlns:a16="http://schemas.microsoft.com/office/drawing/2014/main" id="{95D91D6A-69E8-4BB9-B2C0-01F147399C64}"/>
              </a:ext>
            </a:extLst>
          </p:cNvPr>
          <p:cNvGrpSpPr>
            <a:grpSpLocks/>
          </p:cNvGrpSpPr>
          <p:nvPr/>
        </p:nvGrpSpPr>
        <p:grpSpPr bwMode="auto">
          <a:xfrm>
            <a:off x="2722563" y="609600"/>
            <a:ext cx="1460500" cy="1439863"/>
            <a:chOff x="1690800" y="1981313"/>
            <a:chExt cx="1460401" cy="1440000"/>
          </a:xfrm>
        </p:grpSpPr>
        <p:grpSp>
          <p:nvGrpSpPr>
            <p:cNvPr id="8233" name="Grupa 23">
              <a:extLst>
                <a:ext uri="{FF2B5EF4-FFF2-40B4-BE49-F238E27FC236}">
                  <a16:creationId xmlns:a16="http://schemas.microsoft.com/office/drawing/2014/main" id="{E29182F6-B1B4-493D-9933-E4DA5614F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0800" y="1981313"/>
              <a:ext cx="1440000" cy="1440000"/>
              <a:chOff x="1690800" y="1981313"/>
              <a:chExt cx="1440000" cy="1440000"/>
            </a:xfrm>
          </p:grpSpPr>
          <p:grpSp>
            <p:nvGrpSpPr>
              <p:cNvPr id="8235" name="Grupa 9">
                <a:extLst>
                  <a:ext uri="{FF2B5EF4-FFF2-40B4-BE49-F238E27FC236}">
                    <a16:creationId xmlns:a16="http://schemas.microsoft.com/office/drawing/2014/main" id="{80250F0D-7EAD-4D00-9889-935927E0393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0800" y="1981313"/>
                <a:ext cx="1440000" cy="1440000"/>
                <a:chOff x="1690800" y="1981313"/>
                <a:chExt cx="1440000" cy="1440000"/>
              </a:xfrm>
            </p:grpSpPr>
            <p:sp>
              <p:nvSpPr>
                <p:cNvPr id="5" name="Elipsa 4">
                  <a:extLst>
                    <a:ext uri="{FF2B5EF4-FFF2-40B4-BE49-F238E27FC236}">
                      <a16:creationId xmlns:a16="http://schemas.microsoft.com/office/drawing/2014/main" id="{C09DFB52-6A31-4A3A-B94C-06E24123BD55}"/>
                    </a:ext>
                  </a:extLst>
                </p:cNvPr>
                <p:cNvSpPr/>
                <p:nvPr/>
              </p:nvSpPr>
              <p:spPr>
                <a:xfrm>
                  <a:off x="1690800" y="1981313"/>
                  <a:ext cx="1439764" cy="14400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  <p:sp>
              <p:nvSpPr>
                <p:cNvPr id="7" name="Elipsa 6">
                  <a:extLst>
                    <a:ext uri="{FF2B5EF4-FFF2-40B4-BE49-F238E27FC236}">
                      <a16:creationId xmlns:a16="http://schemas.microsoft.com/office/drawing/2014/main" id="{B460BCEF-BA30-41C2-96B6-A961F8786CC1}"/>
                    </a:ext>
                  </a:extLst>
                </p:cNvPr>
                <p:cNvSpPr/>
                <p:nvPr/>
              </p:nvSpPr>
              <p:spPr>
                <a:xfrm>
                  <a:off x="2382903" y="2673529"/>
                  <a:ext cx="53971" cy="53980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</p:grpSp>
          <p:cxnSp>
            <p:nvCxnSpPr>
              <p:cNvPr id="18" name="Ravni poveznik 17">
                <a:extLst>
                  <a:ext uri="{FF2B5EF4-FFF2-40B4-BE49-F238E27FC236}">
                    <a16:creationId xmlns:a16="http://schemas.microsoft.com/office/drawing/2014/main" id="{9510281F-2B12-4791-A4E3-80D1DE327FCC}"/>
                  </a:ext>
                </a:extLst>
              </p:cNvPr>
              <p:cNvCxnSpPr/>
              <p:nvPr/>
            </p:nvCxnSpPr>
            <p:spPr>
              <a:xfrm>
                <a:off x="2433699" y="2705282"/>
                <a:ext cx="685753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Elipsa 21">
              <a:extLst>
                <a:ext uri="{FF2B5EF4-FFF2-40B4-BE49-F238E27FC236}">
                  <a16:creationId xmlns:a16="http://schemas.microsoft.com/office/drawing/2014/main" id="{2E399B01-0185-4C80-A4CB-BC3F6C29E89E}"/>
                </a:ext>
              </a:extLst>
            </p:cNvPr>
            <p:cNvSpPr/>
            <p:nvPr/>
          </p:nvSpPr>
          <p:spPr>
            <a:xfrm>
              <a:off x="3097230" y="2673529"/>
              <a:ext cx="53971" cy="5398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cxnSp>
        <p:nvCxnSpPr>
          <p:cNvPr id="26" name="Ravni poveznik 25">
            <a:extLst>
              <a:ext uri="{FF2B5EF4-FFF2-40B4-BE49-F238E27FC236}">
                <a16:creationId xmlns:a16="http://schemas.microsoft.com/office/drawing/2014/main" id="{5A489AC6-B204-4221-A154-BE76B699C0EC}"/>
              </a:ext>
            </a:extLst>
          </p:cNvPr>
          <p:cNvCxnSpPr/>
          <p:nvPr/>
        </p:nvCxnSpPr>
        <p:spPr>
          <a:xfrm>
            <a:off x="3460750" y="1333500"/>
            <a:ext cx="6858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lipsa 26">
            <a:extLst>
              <a:ext uri="{FF2B5EF4-FFF2-40B4-BE49-F238E27FC236}">
                <a16:creationId xmlns:a16="http://schemas.microsoft.com/office/drawing/2014/main" id="{D6B53EFB-AAC8-45B6-BF5B-9BA7AA6B9CDD}"/>
              </a:ext>
            </a:extLst>
          </p:cNvPr>
          <p:cNvSpPr/>
          <p:nvPr/>
        </p:nvSpPr>
        <p:spPr>
          <a:xfrm>
            <a:off x="4129088" y="1312863"/>
            <a:ext cx="53975" cy="53975"/>
          </a:xfrm>
          <a:prstGeom prst="ellipse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pSp>
        <p:nvGrpSpPr>
          <p:cNvPr id="13" name="Grupa 27">
            <a:extLst>
              <a:ext uri="{FF2B5EF4-FFF2-40B4-BE49-F238E27FC236}">
                <a16:creationId xmlns:a16="http://schemas.microsoft.com/office/drawing/2014/main" id="{21299416-E7CB-45E1-8AD3-70C7FE664F60}"/>
              </a:ext>
            </a:extLst>
          </p:cNvPr>
          <p:cNvGrpSpPr>
            <a:grpSpLocks/>
          </p:cNvGrpSpPr>
          <p:nvPr/>
        </p:nvGrpSpPr>
        <p:grpSpPr bwMode="auto">
          <a:xfrm>
            <a:off x="3021013" y="609600"/>
            <a:ext cx="1460500" cy="1439863"/>
            <a:chOff x="1690800" y="1981313"/>
            <a:chExt cx="1460401" cy="1440000"/>
          </a:xfrm>
        </p:grpSpPr>
        <p:grpSp>
          <p:nvGrpSpPr>
            <p:cNvPr id="8227" name="Grupa 23">
              <a:extLst>
                <a:ext uri="{FF2B5EF4-FFF2-40B4-BE49-F238E27FC236}">
                  <a16:creationId xmlns:a16="http://schemas.microsoft.com/office/drawing/2014/main" id="{C20FBC26-E4EA-4D81-9ABD-C33B884E6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0800" y="1981313"/>
              <a:ext cx="1440000" cy="1440000"/>
              <a:chOff x="1690800" y="1981313"/>
              <a:chExt cx="1440000" cy="1440000"/>
            </a:xfrm>
          </p:grpSpPr>
          <p:grpSp>
            <p:nvGrpSpPr>
              <p:cNvPr id="8229" name="Grupa 9">
                <a:extLst>
                  <a:ext uri="{FF2B5EF4-FFF2-40B4-BE49-F238E27FC236}">
                    <a16:creationId xmlns:a16="http://schemas.microsoft.com/office/drawing/2014/main" id="{9724132A-9851-457A-B226-36C7EB1A835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0800" y="1981313"/>
                <a:ext cx="1440000" cy="1440000"/>
                <a:chOff x="1690800" y="1981313"/>
                <a:chExt cx="1440000" cy="1440000"/>
              </a:xfrm>
            </p:grpSpPr>
            <p:sp>
              <p:nvSpPr>
                <p:cNvPr id="33" name="Elipsa 4">
                  <a:extLst>
                    <a:ext uri="{FF2B5EF4-FFF2-40B4-BE49-F238E27FC236}">
                      <a16:creationId xmlns:a16="http://schemas.microsoft.com/office/drawing/2014/main" id="{043F2673-F39D-4373-9155-BA407A472E95}"/>
                    </a:ext>
                  </a:extLst>
                </p:cNvPr>
                <p:cNvSpPr/>
                <p:nvPr/>
              </p:nvSpPr>
              <p:spPr>
                <a:xfrm>
                  <a:off x="1690800" y="1981313"/>
                  <a:ext cx="1439764" cy="14400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  <p:sp>
              <p:nvSpPr>
                <p:cNvPr id="34" name="Elipsa 33">
                  <a:extLst>
                    <a:ext uri="{FF2B5EF4-FFF2-40B4-BE49-F238E27FC236}">
                      <a16:creationId xmlns:a16="http://schemas.microsoft.com/office/drawing/2014/main" id="{947EE381-2660-49BD-BEEA-0440826A314D}"/>
                    </a:ext>
                  </a:extLst>
                </p:cNvPr>
                <p:cNvSpPr/>
                <p:nvPr/>
              </p:nvSpPr>
              <p:spPr>
                <a:xfrm>
                  <a:off x="2382903" y="2673529"/>
                  <a:ext cx="53971" cy="53980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</p:grpSp>
          <p:cxnSp>
            <p:nvCxnSpPr>
              <p:cNvPr id="32" name="Ravni poveznik 31">
                <a:extLst>
                  <a:ext uri="{FF2B5EF4-FFF2-40B4-BE49-F238E27FC236}">
                    <a16:creationId xmlns:a16="http://schemas.microsoft.com/office/drawing/2014/main" id="{F97D886E-3C90-4706-86D2-80D14AEED850}"/>
                  </a:ext>
                </a:extLst>
              </p:cNvPr>
              <p:cNvCxnSpPr/>
              <p:nvPr/>
            </p:nvCxnSpPr>
            <p:spPr>
              <a:xfrm>
                <a:off x="2433699" y="2705282"/>
                <a:ext cx="685753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Elipsa 29">
              <a:extLst>
                <a:ext uri="{FF2B5EF4-FFF2-40B4-BE49-F238E27FC236}">
                  <a16:creationId xmlns:a16="http://schemas.microsoft.com/office/drawing/2014/main" id="{B75BA7E2-D0AC-4749-BB96-EFE914FD036D}"/>
                </a:ext>
              </a:extLst>
            </p:cNvPr>
            <p:cNvSpPr/>
            <p:nvPr/>
          </p:nvSpPr>
          <p:spPr>
            <a:xfrm>
              <a:off x="3097230" y="2673529"/>
              <a:ext cx="53971" cy="5398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grpSp>
        <p:nvGrpSpPr>
          <p:cNvPr id="20" name="Grupa 34">
            <a:extLst>
              <a:ext uri="{FF2B5EF4-FFF2-40B4-BE49-F238E27FC236}">
                <a16:creationId xmlns:a16="http://schemas.microsoft.com/office/drawing/2014/main" id="{826D81CF-B852-4A1C-9EEF-DE21F9B61FC8}"/>
              </a:ext>
            </a:extLst>
          </p:cNvPr>
          <p:cNvGrpSpPr>
            <a:grpSpLocks/>
          </p:cNvGrpSpPr>
          <p:nvPr/>
        </p:nvGrpSpPr>
        <p:grpSpPr bwMode="auto">
          <a:xfrm>
            <a:off x="3260725" y="609600"/>
            <a:ext cx="1460500" cy="1439863"/>
            <a:chOff x="1690800" y="1981313"/>
            <a:chExt cx="1460401" cy="1440000"/>
          </a:xfrm>
        </p:grpSpPr>
        <p:grpSp>
          <p:nvGrpSpPr>
            <p:cNvPr id="8221" name="Grupa 23">
              <a:extLst>
                <a:ext uri="{FF2B5EF4-FFF2-40B4-BE49-F238E27FC236}">
                  <a16:creationId xmlns:a16="http://schemas.microsoft.com/office/drawing/2014/main" id="{64DAA431-DA4B-45D6-B45C-2BDFF941E5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0800" y="1981313"/>
              <a:ext cx="1440000" cy="1440000"/>
              <a:chOff x="1690800" y="1981313"/>
              <a:chExt cx="1440000" cy="1440000"/>
            </a:xfrm>
          </p:grpSpPr>
          <p:grpSp>
            <p:nvGrpSpPr>
              <p:cNvPr id="8223" name="Grupa 9">
                <a:extLst>
                  <a:ext uri="{FF2B5EF4-FFF2-40B4-BE49-F238E27FC236}">
                    <a16:creationId xmlns:a16="http://schemas.microsoft.com/office/drawing/2014/main" id="{50C39652-0CE6-4915-93EE-59F4F6CD14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0800" y="1981313"/>
                <a:ext cx="1440000" cy="1440000"/>
                <a:chOff x="1690800" y="1981313"/>
                <a:chExt cx="1440000" cy="1440000"/>
              </a:xfrm>
            </p:grpSpPr>
            <p:sp>
              <p:nvSpPr>
                <p:cNvPr id="40" name="Elipsa 4">
                  <a:extLst>
                    <a:ext uri="{FF2B5EF4-FFF2-40B4-BE49-F238E27FC236}">
                      <a16:creationId xmlns:a16="http://schemas.microsoft.com/office/drawing/2014/main" id="{628741D8-D019-488B-B1F0-242A800C3E2B}"/>
                    </a:ext>
                  </a:extLst>
                </p:cNvPr>
                <p:cNvSpPr/>
                <p:nvPr/>
              </p:nvSpPr>
              <p:spPr>
                <a:xfrm>
                  <a:off x="1690800" y="1981313"/>
                  <a:ext cx="1439765" cy="14400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  <p:sp>
              <p:nvSpPr>
                <p:cNvPr id="41" name="Elipsa 40">
                  <a:extLst>
                    <a:ext uri="{FF2B5EF4-FFF2-40B4-BE49-F238E27FC236}">
                      <a16:creationId xmlns:a16="http://schemas.microsoft.com/office/drawing/2014/main" id="{E020A522-D60B-44B2-8920-F3AE507A688E}"/>
                    </a:ext>
                  </a:extLst>
                </p:cNvPr>
                <p:cNvSpPr/>
                <p:nvPr/>
              </p:nvSpPr>
              <p:spPr>
                <a:xfrm>
                  <a:off x="2382903" y="2673529"/>
                  <a:ext cx="53971" cy="53980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</p:grpSp>
          <p:cxnSp>
            <p:nvCxnSpPr>
              <p:cNvPr id="39" name="Ravni poveznik 38">
                <a:extLst>
                  <a:ext uri="{FF2B5EF4-FFF2-40B4-BE49-F238E27FC236}">
                    <a16:creationId xmlns:a16="http://schemas.microsoft.com/office/drawing/2014/main" id="{CE77CB50-8D4C-4EB3-AED7-368D7CAC5A0F}"/>
                  </a:ext>
                </a:extLst>
              </p:cNvPr>
              <p:cNvCxnSpPr/>
              <p:nvPr/>
            </p:nvCxnSpPr>
            <p:spPr>
              <a:xfrm>
                <a:off x="2433699" y="2705282"/>
                <a:ext cx="685753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7" name="Elipsa 36">
              <a:extLst>
                <a:ext uri="{FF2B5EF4-FFF2-40B4-BE49-F238E27FC236}">
                  <a16:creationId xmlns:a16="http://schemas.microsoft.com/office/drawing/2014/main" id="{717C5635-27D7-453F-BA9C-A85E65EFE726}"/>
                </a:ext>
              </a:extLst>
            </p:cNvPr>
            <p:cNvSpPr/>
            <p:nvPr/>
          </p:nvSpPr>
          <p:spPr>
            <a:xfrm>
              <a:off x="3097230" y="2673529"/>
              <a:ext cx="53971" cy="5398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grpSp>
        <p:nvGrpSpPr>
          <p:cNvPr id="25" name="Grupa 41">
            <a:extLst>
              <a:ext uri="{FF2B5EF4-FFF2-40B4-BE49-F238E27FC236}">
                <a16:creationId xmlns:a16="http://schemas.microsoft.com/office/drawing/2014/main" id="{B0939AB0-9DAF-48D1-B964-C1D07606F66F}"/>
              </a:ext>
            </a:extLst>
          </p:cNvPr>
          <p:cNvGrpSpPr>
            <a:grpSpLocks/>
          </p:cNvGrpSpPr>
          <p:nvPr/>
        </p:nvGrpSpPr>
        <p:grpSpPr bwMode="auto">
          <a:xfrm>
            <a:off x="3722688" y="609600"/>
            <a:ext cx="1460500" cy="1439863"/>
            <a:chOff x="1690800" y="1981313"/>
            <a:chExt cx="1460401" cy="1440000"/>
          </a:xfrm>
        </p:grpSpPr>
        <p:grpSp>
          <p:nvGrpSpPr>
            <p:cNvPr id="8215" name="Grupa 23">
              <a:extLst>
                <a:ext uri="{FF2B5EF4-FFF2-40B4-BE49-F238E27FC236}">
                  <a16:creationId xmlns:a16="http://schemas.microsoft.com/office/drawing/2014/main" id="{8E5FFED7-3B32-4A2F-9194-3F3A1C624A3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90800" y="1981313"/>
              <a:ext cx="1440000" cy="1440000"/>
              <a:chOff x="1690800" y="1981313"/>
              <a:chExt cx="1440000" cy="1440000"/>
            </a:xfrm>
          </p:grpSpPr>
          <p:grpSp>
            <p:nvGrpSpPr>
              <p:cNvPr id="8217" name="Grupa 9">
                <a:extLst>
                  <a:ext uri="{FF2B5EF4-FFF2-40B4-BE49-F238E27FC236}">
                    <a16:creationId xmlns:a16="http://schemas.microsoft.com/office/drawing/2014/main" id="{AD06EF13-62C3-49C7-8C8F-88721C01683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90800" y="1981313"/>
                <a:ext cx="1440000" cy="1440000"/>
                <a:chOff x="1690800" y="1981313"/>
                <a:chExt cx="1440000" cy="1440000"/>
              </a:xfrm>
            </p:grpSpPr>
            <p:sp>
              <p:nvSpPr>
                <p:cNvPr id="47" name="Elipsa 4">
                  <a:extLst>
                    <a:ext uri="{FF2B5EF4-FFF2-40B4-BE49-F238E27FC236}">
                      <a16:creationId xmlns:a16="http://schemas.microsoft.com/office/drawing/2014/main" id="{88A58532-C327-4381-ABAB-6C74ADACCF4E}"/>
                    </a:ext>
                  </a:extLst>
                </p:cNvPr>
                <p:cNvSpPr/>
                <p:nvPr/>
              </p:nvSpPr>
              <p:spPr>
                <a:xfrm>
                  <a:off x="1690800" y="1981313"/>
                  <a:ext cx="1439764" cy="1440000"/>
                </a:xfrm>
                <a:prstGeom prst="ellipse">
                  <a:avLst/>
                </a:prstGeom>
                <a:noFill/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  <p:sp>
              <p:nvSpPr>
                <p:cNvPr id="48" name="Elipsa 47">
                  <a:extLst>
                    <a:ext uri="{FF2B5EF4-FFF2-40B4-BE49-F238E27FC236}">
                      <a16:creationId xmlns:a16="http://schemas.microsoft.com/office/drawing/2014/main" id="{DC4CB949-7D26-4DB2-A5F3-31FF8EFCA2B8}"/>
                    </a:ext>
                  </a:extLst>
                </p:cNvPr>
                <p:cNvSpPr/>
                <p:nvPr/>
              </p:nvSpPr>
              <p:spPr>
                <a:xfrm>
                  <a:off x="2382903" y="2673529"/>
                  <a:ext cx="53971" cy="53980"/>
                </a:xfrm>
                <a:prstGeom prst="ellipse">
                  <a:avLst/>
                </a:prstGeom>
                <a:solidFill>
                  <a:srgbClr val="FF0000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hr-HR"/>
                </a:p>
              </p:txBody>
            </p:sp>
          </p:grpSp>
          <p:cxnSp>
            <p:nvCxnSpPr>
              <p:cNvPr id="46" name="Ravni poveznik 45">
                <a:extLst>
                  <a:ext uri="{FF2B5EF4-FFF2-40B4-BE49-F238E27FC236}">
                    <a16:creationId xmlns:a16="http://schemas.microsoft.com/office/drawing/2014/main" id="{876B061F-216B-4684-90EE-CE6FB904B276}"/>
                  </a:ext>
                </a:extLst>
              </p:cNvPr>
              <p:cNvCxnSpPr/>
              <p:nvPr/>
            </p:nvCxnSpPr>
            <p:spPr>
              <a:xfrm>
                <a:off x="2433699" y="2705282"/>
                <a:ext cx="685753" cy="0"/>
              </a:xfrm>
              <a:prstGeom prst="line">
                <a:avLst/>
              </a:prstGeom>
              <a:ln w="28575">
                <a:solidFill>
                  <a:srgbClr val="00B0F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4" name="Elipsa 43">
              <a:extLst>
                <a:ext uri="{FF2B5EF4-FFF2-40B4-BE49-F238E27FC236}">
                  <a16:creationId xmlns:a16="http://schemas.microsoft.com/office/drawing/2014/main" id="{91E7E4DF-5BD9-4083-8CE4-D8940B5AC4C2}"/>
                </a:ext>
              </a:extLst>
            </p:cNvPr>
            <p:cNvSpPr/>
            <p:nvPr/>
          </p:nvSpPr>
          <p:spPr>
            <a:xfrm>
              <a:off x="3097230" y="2673529"/>
              <a:ext cx="53971" cy="5398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</p:grpSp>
      <p:sp>
        <p:nvSpPr>
          <p:cNvPr id="63" name="TekstniOkvir 62">
            <a:extLst>
              <a:ext uri="{FF2B5EF4-FFF2-40B4-BE49-F238E27FC236}">
                <a16:creationId xmlns:a16="http://schemas.microsoft.com/office/drawing/2014/main" id="{BDFAD321-9FA7-4ECD-9B2A-46787F187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2716213"/>
            <a:ext cx="4086225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 b="1"/>
              <a:t>koncentrične kružnice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nemaju zajedničkih točaka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ne sijeku 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imaju zajedničko središte </a:t>
            </a:r>
          </a:p>
        </p:txBody>
      </p:sp>
      <p:sp>
        <p:nvSpPr>
          <p:cNvPr id="64" name="TekstniOkvir 63">
            <a:extLst>
              <a:ext uri="{FF2B5EF4-FFF2-40B4-BE49-F238E27FC236}">
                <a16:creationId xmlns:a16="http://schemas.microsoft.com/office/drawing/2014/main" id="{1D85B042-F8A1-4D72-B86B-2F68C0E6EB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4054475"/>
            <a:ext cx="4027487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kružnice </a:t>
            </a:r>
            <a:r>
              <a:rPr lang="hr-HR" altLang="sr-Latn-RS" b="1"/>
              <a:t>nemaju</a:t>
            </a:r>
            <a:r>
              <a:rPr lang="hr-HR" altLang="sr-Latn-RS"/>
              <a:t> zajedničkih točaka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ne sijeku 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udaljenost  njihovih središta manja je od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–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endParaRPr lang="hr-HR" altLang="sr-Latn-RS" i="1">
              <a:solidFill>
                <a:srgbClr val="0070C0"/>
              </a:solidFill>
            </a:endParaRPr>
          </a:p>
        </p:txBody>
      </p:sp>
      <p:sp>
        <p:nvSpPr>
          <p:cNvPr id="65" name="TekstniOkvir 64">
            <a:extLst>
              <a:ext uri="{FF2B5EF4-FFF2-40B4-BE49-F238E27FC236}">
                <a16:creationId xmlns:a16="http://schemas.microsoft.com/office/drawing/2014/main" id="{35FC6ADD-D9CD-444B-9800-508159B42C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263" y="2590800"/>
            <a:ext cx="4575175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kružnice imaju </a:t>
            </a:r>
            <a:r>
              <a:rPr lang="hr-HR" altLang="sr-Latn-RS" b="1"/>
              <a:t>jednu</a:t>
            </a:r>
            <a:r>
              <a:rPr lang="hr-HR" altLang="sr-Latn-RS"/>
              <a:t> zajedničku točku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dodiruju se iznutra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udaljenost njihovih središta jednaka je</a:t>
            </a:r>
            <a:br>
              <a:rPr lang="hr-HR" altLang="sr-Latn-RS"/>
            </a:b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–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endParaRPr lang="hr-HR" altLang="sr-Latn-RS" i="1">
              <a:solidFill>
                <a:srgbClr val="0070C0"/>
              </a:solidFill>
            </a:endParaRPr>
          </a:p>
        </p:txBody>
      </p:sp>
      <p:sp>
        <p:nvSpPr>
          <p:cNvPr id="66" name="TekstniOkvir 65">
            <a:extLst>
              <a:ext uri="{FF2B5EF4-FFF2-40B4-BE49-F238E27FC236}">
                <a16:creationId xmlns:a16="http://schemas.microsoft.com/office/drawing/2014/main" id="{84E7A8F2-8AA9-4F09-AC4A-BA7FE594F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5337175"/>
            <a:ext cx="4557713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kružnice imaju </a:t>
            </a:r>
            <a:r>
              <a:rPr lang="hr-HR" altLang="sr-Latn-RS" b="1"/>
              <a:t>dvije</a:t>
            </a:r>
            <a:r>
              <a:rPr lang="hr-HR" altLang="sr-Latn-RS"/>
              <a:t> zajedničke točke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sijeku 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udaljenost  njihovih središta veća je od 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–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r>
              <a:rPr lang="hr-HR" altLang="sr-Latn-RS"/>
              <a:t>  i manja  od 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+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endParaRPr lang="hr-HR" altLang="sr-Latn-RS"/>
          </a:p>
        </p:txBody>
      </p:sp>
      <p:sp>
        <p:nvSpPr>
          <p:cNvPr id="67" name="TekstniOkvir 66">
            <a:extLst>
              <a:ext uri="{FF2B5EF4-FFF2-40B4-BE49-F238E27FC236}">
                <a16:creationId xmlns:a16="http://schemas.microsoft.com/office/drawing/2014/main" id="{C9D75876-303D-4F24-AD30-B16E9FAB97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3944938"/>
            <a:ext cx="4557713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kružnice imaju </a:t>
            </a:r>
            <a:r>
              <a:rPr lang="hr-HR" altLang="sr-Latn-RS" b="1"/>
              <a:t>jednu </a:t>
            </a:r>
            <a:r>
              <a:rPr lang="hr-HR" altLang="sr-Latn-RS"/>
              <a:t>zajedničku točku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dodiruju se izvana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udaljenost  njihovih središta jednaka je</a:t>
            </a:r>
          </a:p>
          <a:p>
            <a:r>
              <a:rPr lang="hr-HR" altLang="sr-Latn-RS"/>
              <a:t>  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+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endParaRPr lang="hr-HR" altLang="sr-Latn-RS" i="1">
              <a:solidFill>
                <a:srgbClr val="0070C0"/>
              </a:solidFill>
            </a:endParaRPr>
          </a:p>
        </p:txBody>
      </p:sp>
      <p:sp>
        <p:nvSpPr>
          <p:cNvPr id="68" name="TekstniOkvir 67">
            <a:extLst>
              <a:ext uri="{FF2B5EF4-FFF2-40B4-BE49-F238E27FC236}">
                <a16:creationId xmlns:a16="http://schemas.microsoft.com/office/drawing/2014/main" id="{65022534-05B5-446C-929E-57A144A24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913" y="5440363"/>
            <a:ext cx="4086225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177800" indent="-1778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kružnice </a:t>
            </a:r>
            <a:r>
              <a:rPr lang="hr-HR" altLang="sr-Latn-RS" b="1"/>
              <a:t>nemaju</a:t>
            </a:r>
            <a:r>
              <a:rPr lang="hr-HR" altLang="sr-Latn-RS"/>
              <a:t> zajedničkih točaka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ne sijeku 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hr-HR" altLang="sr-Latn-RS"/>
              <a:t>udaljenost njihovih središta veća je od  </a:t>
            </a:r>
            <a:r>
              <a:rPr lang="hr-HR" altLang="sr-Latn-RS" i="1">
                <a:solidFill>
                  <a:srgbClr val="FF0000"/>
                </a:solidFill>
              </a:rPr>
              <a:t>r</a:t>
            </a:r>
            <a:r>
              <a:rPr lang="hr-HR" altLang="sr-Latn-RS" i="1" baseline="-25000">
                <a:solidFill>
                  <a:srgbClr val="FF0000"/>
                </a:solidFill>
              </a:rPr>
              <a:t>1</a:t>
            </a:r>
            <a:r>
              <a:rPr lang="hr-HR" altLang="sr-Latn-RS" i="1" baseline="-25000"/>
              <a:t> </a:t>
            </a:r>
            <a:r>
              <a:rPr lang="hr-HR" altLang="sr-Latn-RS" i="1"/>
              <a:t>+ </a:t>
            </a:r>
            <a:r>
              <a:rPr lang="hr-HR" altLang="sr-Latn-RS" i="1">
                <a:solidFill>
                  <a:srgbClr val="0070C0"/>
                </a:solidFill>
              </a:rPr>
              <a:t>r</a:t>
            </a:r>
            <a:r>
              <a:rPr lang="hr-HR" altLang="sr-Latn-RS" i="1" baseline="-25000">
                <a:solidFill>
                  <a:srgbClr val="0070C0"/>
                </a:solidFill>
              </a:rPr>
              <a:t>2</a:t>
            </a:r>
            <a:endParaRPr lang="hr-HR" altLang="sr-Latn-RS" i="1">
              <a:solidFill>
                <a:srgbClr val="0070C0"/>
              </a:solidFill>
            </a:endParaRPr>
          </a:p>
        </p:txBody>
      </p:sp>
      <p:sp>
        <p:nvSpPr>
          <p:cNvPr id="52" name="TekstniOkvir 51">
            <a:extLst>
              <a:ext uri="{FF2B5EF4-FFF2-40B4-BE49-F238E27FC236}">
                <a16:creationId xmlns:a16="http://schemas.microsoft.com/office/drawing/2014/main" id="{BEFC42AC-C915-4315-89D9-3C39CDB07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1262063"/>
            <a:ext cx="5445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hr-HR" altLang="sr-Latn-RS" sz="1600" b="1" i="1">
                <a:solidFill>
                  <a:srgbClr val="00B0F0"/>
                </a:solidFill>
              </a:rPr>
              <a:t>r</a:t>
            </a:r>
            <a:r>
              <a:rPr lang="hr-HR" altLang="sr-Latn-RS" sz="1600" b="1" i="1" baseline="-25000">
                <a:solidFill>
                  <a:srgbClr val="00B0F0"/>
                </a:solidFill>
              </a:rPr>
              <a:t>2</a:t>
            </a:r>
            <a:endParaRPr lang="hr-HR" altLang="sr-Latn-RS" sz="1600" b="1" i="1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5.55112E-17 L 0.03229 0.00069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0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4531 0 " pathEditMode="relative" ptsTypes="AA">
                                      <p:cBhvr>
                                        <p:cTn id="4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069 L 0.02673 0.00069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00046 L 0.05052 0.00023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00" y="0"/>
                                    </p:animMotion>
                                  </p:childTnLst>
                                </p:cTn>
                              </p:par>
                              <p:par>
                                <p:cTn id="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023 L 0.10677 0.00069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7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9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069 L 0.29306 0.00138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00" y="0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324 L 0.29861 0.00162 " pathEditMode="relative" rAng="0" ptsTypes="AA">
                                      <p:cBhvr>
                                        <p:cTn id="1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/>
      <p:bldP spid="21" grpId="0"/>
      <p:bldP spid="21" grpId="1"/>
      <p:bldP spid="21" grpId="2"/>
      <p:bldP spid="27" grpId="0" animBg="1"/>
      <p:bldP spid="27" grpId="1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52" grpId="0"/>
      <p:bldP spid="52" grpId="1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_medusobni_polozaj_dviju_kruznica</Template>
  <TotalTime>2</TotalTime>
  <Words>248</Words>
  <Application>Microsoft Office PowerPoint</Application>
  <PresentationFormat>Prikaz na zaslonu (4:3)</PresentationFormat>
  <Paragraphs>72</Paragraphs>
  <Slides>5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9" baseType="lpstr">
      <vt:lpstr>Arial</vt:lpstr>
      <vt:lpstr>Calibri</vt:lpstr>
      <vt:lpstr>Myriad Pro</vt:lpstr>
      <vt:lpstr>Math 7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2021-09-16T15:48:00Z</dcterms:created>
  <dcterms:modified xsi:type="dcterms:W3CDTF">2021-09-16T15:50:58Z</dcterms:modified>
</cp:coreProperties>
</file>